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821" r:id="rId1"/>
  </p:sldMasterIdLst>
  <p:notesMasterIdLst>
    <p:notesMasterId r:id="rId32"/>
  </p:notes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8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2" r:id="rId28"/>
    <p:sldId id="283" r:id="rId29"/>
    <p:sldId id="281" r:id="rId30"/>
    <p:sldId id="284" r:id="rId31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DFEC0-973E-4620-B923-0D9E9CD641C5}" v="82" dt="2022-11-16T03:24:27.299"/>
    <p1510:client id="{1C510515-B6A8-43C5-BC60-CFE980733053}" v="1" dt="2022-11-17T04:43:49.666"/>
    <p1510:client id="{52C8C424-BB3F-7134-9CB9-71186655067C}" v="63" dt="2022-11-16T03:36:10.138"/>
    <p1510:client id="{5E1FFBAB-97A0-FC95-7A6C-29E956910642}" v="10" dt="2022-11-17T21:27:34.557"/>
    <p1510:client id="{6A5356A5-3A79-7D7E-FB0E-D635FC5F9D2D}" v="235" dt="2022-11-21T02:43:04.738"/>
    <p1510:client id="{999625D6-078A-8CB4-AD36-8F5285200F19}" v="2" dt="2022-11-21T04:38:05.808"/>
    <p1510:client id="{ADDD90C8-6373-CA7B-2D19-7DDC7CAF279D}" v="418" dt="2022-11-16T23:02:46.257"/>
    <p1510:client id="{C4BA6F8F-05B0-B58A-D92C-548A867039E6}" v="285" dt="2022-11-20T07:01:44.455"/>
    <p1510:client id="{DC9EA27D-779D-5A89-C4CE-7130D36C92AA}" v="2" dt="2022-11-18T05:52:43.53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2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hyperlink" Target="https://opensource.com/article/20/9/deep-learning-model-kubernetes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2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hyperlink" Target="https://opensource.com/article/20/9/deep-learning-model-kubernet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76AC2-CD2B-4D41-8585-2AE1B243EC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7F706EE-2BE6-4ED2-949F-1612E3182CE4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Human brain are at the center of  neurobiological systems.</a:t>
          </a:r>
        </a:p>
      </dgm:t>
    </dgm:pt>
    <dgm:pt modelId="{44C0E037-557F-4158-8048-6C8AC7A76F2A}" type="parTrans" cxnId="{EB885C45-A9E6-4ECF-8FC4-7F6C47D38479}">
      <dgm:prSet/>
      <dgm:spPr/>
      <dgm:t>
        <a:bodyPr/>
        <a:lstStyle/>
        <a:p>
          <a:endParaRPr lang="en-US"/>
        </a:p>
      </dgm:t>
    </dgm:pt>
    <dgm:pt modelId="{AA226414-A19D-4F56-84D4-BDF6C630AAEB}" type="sibTrans" cxnId="{EB885C45-A9E6-4ECF-8FC4-7F6C47D38479}">
      <dgm:prSet/>
      <dgm:spPr/>
      <dgm:t>
        <a:bodyPr/>
        <a:lstStyle/>
        <a:p>
          <a:endParaRPr lang="en-US"/>
        </a:p>
      </dgm:t>
    </dgm:pt>
    <dgm:pt modelId="{71758E18-5202-4BFD-BE11-0D74C7BF09A9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The interactions between brain regions are  key driving factors for disorder analysis.</a:t>
          </a:r>
        </a:p>
      </dgm:t>
    </dgm:pt>
    <dgm:pt modelId="{411098BB-33C5-4E05-A149-B5D2421BE45C}" type="parTrans" cxnId="{FEA29240-E02F-43A4-9FB1-D20A76937F99}">
      <dgm:prSet/>
      <dgm:spPr/>
      <dgm:t>
        <a:bodyPr/>
        <a:lstStyle/>
        <a:p>
          <a:endParaRPr lang="en-US"/>
        </a:p>
      </dgm:t>
    </dgm:pt>
    <dgm:pt modelId="{3FA0B774-519D-4573-815E-FC35FE2E32D5}" type="sibTrans" cxnId="{FEA29240-E02F-43A4-9FB1-D20A76937F99}">
      <dgm:prSet/>
      <dgm:spPr/>
      <dgm:t>
        <a:bodyPr/>
        <a:lstStyle/>
        <a:p>
          <a:endParaRPr lang="en-US"/>
        </a:p>
      </dgm:t>
    </dgm:pt>
    <dgm:pt modelId="{44363826-8263-409D-B5D8-922D1DC3422C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Brain network: composed by nodes  representing brain regions and edges  representing interactions between them.</a:t>
          </a:r>
        </a:p>
      </dgm:t>
    </dgm:pt>
    <dgm:pt modelId="{C2999849-4332-44A2-A9E5-EC7F4159A8EA}" type="parTrans" cxnId="{935F220F-6CDA-461B-8141-03ECA5500ECB}">
      <dgm:prSet/>
      <dgm:spPr/>
      <dgm:t>
        <a:bodyPr/>
        <a:lstStyle/>
        <a:p>
          <a:endParaRPr lang="en-US"/>
        </a:p>
      </dgm:t>
    </dgm:pt>
    <dgm:pt modelId="{B3D54645-469D-442F-BF0C-3BB91B5FFA30}" type="sibTrans" cxnId="{935F220F-6CDA-461B-8141-03ECA5500ECB}">
      <dgm:prSet/>
      <dgm:spPr/>
      <dgm:t>
        <a:bodyPr/>
        <a:lstStyle/>
        <a:p>
          <a:endParaRPr lang="en-US"/>
        </a:p>
      </dgm:t>
    </dgm:pt>
    <dgm:pt modelId="{59A97517-7D2D-5C41-B4DF-92ED5910C167}" type="pres">
      <dgm:prSet presAssocID="{DD376AC2-CD2B-4D41-8585-2AE1B243ECF0}" presName="linear" presStyleCnt="0">
        <dgm:presLayoutVars>
          <dgm:animLvl val="lvl"/>
          <dgm:resizeHandles val="exact"/>
        </dgm:presLayoutVars>
      </dgm:prSet>
      <dgm:spPr/>
    </dgm:pt>
    <dgm:pt modelId="{84606641-1F40-FC45-B003-F4EC7B20EC1D}" type="pres">
      <dgm:prSet presAssocID="{57F706EE-2BE6-4ED2-949F-1612E3182C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F0E2BBE-464F-CA49-9B18-3DB031BBE5A3}" type="pres">
      <dgm:prSet presAssocID="{AA226414-A19D-4F56-84D4-BDF6C630AAEB}" presName="spacer" presStyleCnt="0"/>
      <dgm:spPr/>
    </dgm:pt>
    <dgm:pt modelId="{3AE82C08-68CF-1C45-9CCA-A2F770A3E39D}" type="pres">
      <dgm:prSet presAssocID="{71758E18-5202-4BFD-BE11-0D74C7BF09A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38F026-D1BE-BA43-899A-4B575278426C}" type="pres">
      <dgm:prSet presAssocID="{3FA0B774-519D-4573-815E-FC35FE2E32D5}" presName="spacer" presStyleCnt="0"/>
      <dgm:spPr/>
    </dgm:pt>
    <dgm:pt modelId="{ACDA7240-94BD-364B-A052-EE1FC1A6A3D2}" type="pres">
      <dgm:prSet presAssocID="{44363826-8263-409D-B5D8-922D1DC3422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6CFF000-A36A-5346-9ED7-0F24492605AB}" type="presOf" srcId="{71758E18-5202-4BFD-BE11-0D74C7BF09A9}" destId="{3AE82C08-68CF-1C45-9CCA-A2F770A3E39D}" srcOrd="0" destOrd="0" presId="urn:microsoft.com/office/officeart/2005/8/layout/vList2"/>
    <dgm:cxn modelId="{C5C24204-414D-E649-89DE-EBE9E71A02A4}" type="presOf" srcId="{44363826-8263-409D-B5D8-922D1DC3422C}" destId="{ACDA7240-94BD-364B-A052-EE1FC1A6A3D2}" srcOrd="0" destOrd="0" presId="urn:microsoft.com/office/officeart/2005/8/layout/vList2"/>
    <dgm:cxn modelId="{935F220F-6CDA-461B-8141-03ECA5500ECB}" srcId="{DD376AC2-CD2B-4D41-8585-2AE1B243ECF0}" destId="{44363826-8263-409D-B5D8-922D1DC3422C}" srcOrd="2" destOrd="0" parTransId="{C2999849-4332-44A2-A9E5-EC7F4159A8EA}" sibTransId="{B3D54645-469D-442F-BF0C-3BB91B5FFA30}"/>
    <dgm:cxn modelId="{655C0F2C-0848-B649-8967-885D8326508D}" type="presOf" srcId="{DD376AC2-CD2B-4D41-8585-2AE1B243ECF0}" destId="{59A97517-7D2D-5C41-B4DF-92ED5910C167}" srcOrd="0" destOrd="0" presId="urn:microsoft.com/office/officeart/2005/8/layout/vList2"/>
    <dgm:cxn modelId="{FF7AEE3B-F56B-9D40-8A83-97B5222975C8}" type="presOf" srcId="{57F706EE-2BE6-4ED2-949F-1612E3182CE4}" destId="{84606641-1F40-FC45-B003-F4EC7B20EC1D}" srcOrd="0" destOrd="0" presId="urn:microsoft.com/office/officeart/2005/8/layout/vList2"/>
    <dgm:cxn modelId="{FEA29240-E02F-43A4-9FB1-D20A76937F99}" srcId="{DD376AC2-CD2B-4D41-8585-2AE1B243ECF0}" destId="{71758E18-5202-4BFD-BE11-0D74C7BF09A9}" srcOrd="1" destOrd="0" parTransId="{411098BB-33C5-4E05-A149-B5D2421BE45C}" sibTransId="{3FA0B774-519D-4573-815E-FC35FE2E32D5}"/>
    <dgm:cxn modelId="{EB885C45-A9E6-4ECF-8FC4-7F6C47D38479}" srcId="{DD376AC2-CD2B-4D41-8585-2AE1B243ECF0}" destId="{57F706EE-2BE6-4ED2-949F-1612E3182CE4}" srcOrd="0" destOrd="0" parTransId="{44C0E037-557F-4158-8048-6C8AC7A76F2A}" sibTransId="{AA226414-A19D-4F56-84D4-BDF6C630AAEB}"/>
    <dgm:cxn modelId="{756AC81A-8027-6E47-974B-151376F87DB3}" type="presParOf" srcId="{59A97517-7D2D-5C41-B4DF-92ED5910C167}" destId="{84606641-1F40-FC45-B003-F4EC7B20EC1D}" srcOrd="0" destOrd="0" presId="urn:microsoft.com/office/officeart/2005/8/layout/vList2"/>
    <dgm:cxn modelId="{62361937-E6FD-D147-B824-50C17CB2823A}" type="presParOf" srcId="{59A97517-7D2D-5C41-B4DF-92ED5910C167}" destId="{0F0E2BBE-464F-CA49-9B18-3DB031BBE5A3}" srcOrd="1" destOrd="0" presId="urn:microsoft.com/office/officeart/2005/8/layout/vList2"/>
    <dgm:cxn modelId="{EDD0CB2D-E4EC-884F-A35E-FE66C35D03A8}" type="presParOf" srcId="{59A97517-7D2D-5C41-B4DF-92ED5910C167}" destId="{3AE82C08-68CF-1C45-9CCA-A2F770A3E39D}" srcOrd="2" destOrd="0" presId="urn:microsoft.com/office/officeart/2005/8/layout/vList2"/>
    <dgm:cxn modelId="{1F205717-61FD-084E-B425-69BB16003621}" type="presParOf" srcId="{59A97517-7D2D-5C41-B4DF-92ED5910C167}" destId="{6B38F026-D1BE-BA43-899A-4B575278426C}" srcOrd="3" destOrd="0" presId="urn:microsoft.com/office/officeart/2005/8/layout/vList2"/>
    <dgm:cxn modelId="{E1A96F9D-D041-7449-8E7E-B442D99FC084}" type="presParOf" srcId="{59A97517-7D2D-5C41-B4DF-92ED5910C167}" destId="{ACDA7240-94BD-364B-A052-EE1FC1A6A3D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CBAD05-AE52-476E-AC51-267D12A2B67B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909F5A7-17FB-45DB-AA36-1DC96D0D4506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Brain</a:t>
          </a:r>
        </a:p>
      </dgm:t>
    </dgm:pt>
    <dgm:pt modelId="{C7F1D878-30B2-45BD-A76D-81B026F25B13}" type="parTrans" cxnId="{B5192753-673B-4425-9DA7-5AEE093BF13A}">
      <dgm:prSet/>
      <dgm:spPr/>
      <dgm:t>
        <a:bodyPr/>
        <a:lstStyle/>
        <a:p>
          <a:endParaRPr lang="en-US"/>
        </a:p>
      </dgm:t>
    </dgm:pt>
    <dgm:pt modelId="{A4B8EF74-268F-4338-817D-B5BACB7C4C9B}" type="sibTrans" cxnId="{B5192753-673B-4425-9DA7-5AEE093BF13A}">
      <dgm:prSet/>
      <dgm:spPr/>
      <dgm:t>
        <a:bodyPr/>
        <a:lstStyle/>
        <a:p>
          <a:endParaRPr lang="en-US"/>
        </a:p>
      </dgm:t>
    </dgm:pt>
    <dgm:pt modelId="{6B3CBF09-D85D-4605-9F69-0E776B808A01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Brain network construction</a:t>
          </a:r>
        </a:p>
      </dgm:t>
    </dgm:pt>
    <dgm:pt modelId="{B12C34AF-2691-4603-A108-16044F95A5D7}" type="parTrans" cxnId="{413E83DA-EB88-4587-84C1-7ED0BFE92076}">
      <dgm:prSet/>
      <dgm:spPr/>
      <dgm:t>
        <a:bodyPr/>
        <a:lstStyle/>
        <a:p>
          <a:endParaRPr lang="en-US"/>
        </a:p>
      </dgm:t>
    </dgm:pt>
    <dgm:pt modelId="{8A06B4FF-C960-4E99-ADCC-A2DE28559656}" type="sibTrans" cxnId="{413E83DA-EB88-4587-84C1-7ED0BFE92076}">
      <dgm:prSet/>
      <dgm:spPr/>
      <dgm:t>
        <a:bodyPr/>
        <a:lstStyle/>
        <a:p>
          <a:endParaRPr lang="en-US"/>
        </a:p>
      </dgm:t>
    </dgm:pt>
    <dgm:pt modelId="{0340E381-BDB0-46FA-A026-12B9447CD870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Restricted data accessibility</a:t>
          </a:r>
        </a:p>
      </dgm:t>
    </dgm:pt>
    <dgm:pt modelId="{31904D48-412C-4A64-8BE6-F9FEC853E1D9}" type="parTrans" cxnId="{8D956A6F-2D12-4141-8FC3-1D02CA33AD1D}">
      <dgm:prSet/>
      <dgm:spPr/>
      <dgm:t>
        <a:bodyPr/>
        <a:lstStyle/>
        <a:p>
          <a:endParaRPr lang="en-US"/>
        </a:p>
      </dgm:t>
    </dgm:pt>
    <dgm:pt modelId="{D9A14459-E78E-40A7-83D2-E141FEFE28BB}" type="sibTrans" cxnId="{8D956A6F-2D12-4141-8FC3-1D02CA33AD1D}">
      <dgm:prSet/>
      <dgm:spPr/>
      <dgm:t>
        <a:bodyPr/>
        <a:lstStyle/>
        <a:p>
          <a:endParaRPr lang="en-US"/>
        </a:p>
      </dgm:t>
    </dgm:pt>
    <dgm:pt modelId="{5524995D-C5B9-477D-B25D-6A8F3C85790E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Sophisticated brain imaging preprocessing and network construction  processes that differ across modalities</a:t>
          </a:r>
        </a:p>
      </dgm:t>
    </dgm:pt>
    <dgm:pt modelId="{7768C109-121D-4B4B-9C28-2EADD250EE59}" type="parTrans" cxnId="{D71BFA0B-A8C4-4A92-80C7-5F4C212CDF5A}">
      <dgm:prSet/>
      <dgm:spPr/>
      <dgm:t>
        <a:bodyPr/>
        <a:lstStyle/>
        <a:p>
          <a:endParaRPr lang="en-US"/>
        </a:p>
      </dgm:t>
    </dgm:pt>
    <dgm:pt modelId="{6D7DA546-C3A4-4636-B637-A79B91072229}" type="sibTrans" cxnId="{D71BFA0B-A8C4-4A92-80C7-5F4C212CDF5A}">
      <dgm:prSet/>
      <dgm:spPr/>
      <dgm:t>
        <a:bodyPr/>
        <a:lstStyle/>
        <a:p>
          <a:endParaRPr lang="en-US"/>
        </a:p>
      </dgm:t>
    </dgm:pt>
    <dgm:pt modelId="{70783D34-8C2F-4AAE-9554-F7DF1941CD40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Analyze</a:t>
          </a:r>
        </a:p>
      </dgm:t>
    </dgm:pt>
    <dgm:pt modelId="{CCC982A2-CB0B-42DE-B246-9E7800063FF6}" type="parTrans" cxnId="{886CA55B-5F68-4630-BE9B-E0D6032255FE}">
      <dgm:prSet/>
      <dgm:spPr/>
      <dgm:t>
        <a:bodyPr/>
        <a:lstStyle/>
        <a:p>
          <a:endParaRPr lang="en-US"/>
        </a:p>
      </dgm:t>
    </dgm:pt>
    <dgm:pt modelId="{F7FB7B15-F464-49CE-B47D-20657DB3FE85}" type="sibTrans" cxnId="{886CA55B-5F68-4630-BE9B-E0D6032255FE}">
      <dgm:prSet/>
      <dgm:spPr/>
      <dgm:t>
        <a:bodyPr/>
        <a:lstStyle/>
        <a:p>
          <a:endParaRPr lang="en-US"/>
        </a:p>
      </dgm:t>
    </dgm:pt>
    <dgm:pt modelId="{7284AD63-DBF6-4A11-BAEE-79B6F4F5A276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Analyze the resulting brain connectivity</a:t>
          </a:r>
        </a:p>
      </dgm:t>
    </dgm:pt>
    <dgm:pt modelId="{253FD7DC-8B32-4C62-A188-32D07AD132DA}" type="parTrans" cxnId="{8B4BD6AC-1B67-4254-8A9D-F519156CB0D2}">
      <dgm:prSet/>
      <dgm:spPr/>
      <dgm:t>
        <a:bodyPr/>
        <a:lstStyle/>
        <a:p>
          <a:endParaRPr lang="en-US"/>
        </a:p>
      </dgm:t>
    </dgm:pt>
    <dgm:pt modelId="{F6F36CC6-0880-4878-91D1-42FC0FA533A6}" type="sibTrans" cxnId="{8B4BD6AC-1B67-4254-8A9D-F519156CB0D2}">
      <dgm:prSet/>
      <dgm:spPr/>
      <dgm:t>
        <a:bodyPr/>
        <a:lstStyle/>
        <a:p>
          <a:endParaRPr lang="en-US"/>
        </a:p>
      </dgm:t>
    </dgm:pt>
    <dgm:pt modelId="{EFF12338-A836-413E-88F7-1FBDCC3A1B54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Build an assessment pipeline that is consistent and is based on metrics, baselines that are standardized designed, and can be reasonable for experimental conditions. </a:t>
          </a:r>
        </a:p>
      </dgm:t>
    </dgm:pt>
    <dgm:pt modelId="{02186F3E-261A-4F87-ADD0-E028AF0AA7BC}" type="parTrans" cxnId="{475727BF-7B87-4DEA-98EC-62C6E935A7FD}">
      <dgm:prSet/>
      <dgm:spPr/>
      <dgm:t>
        <a:bodyPr/>
        <a:lstStyle/>
        <a:p>
          <a:endParaRPr lang="en-US"/>
        </a:p>
      </dgm:t>
    </dgm:pt>
    <dgm:pt modelId="{73B738B4-7A09-4FD3-8537-20991DF6A647}" type="sibTrans" cxnId="{475727BF-7B87-4DEA-98EC-62C6E935A7FD}">
      <dgm:prSet/>
      <dgm:spPr/>
      <dgm:t>
        <a:bodyPr/>
        <a:lstStyle/>
        <a:p>
          <a:endParaRPr lang="en-US"/>
        </a:p>
      </dgm:t>
    </dgm:pt>
    <dgm:pt modelId="{CD63643E-1BF1-A343-9323-82DC0156546D}" type="pres">
      <dgm:prSet presAssocID="{60CBAD05-AE52-476E-AC51-267D12A2B67B}" presName="Name0" presStyleCnt="0">
        <dgm:presLayoutVars>
          <dgm:dir/>
          <dgm:animLvl val="lvl"/>
          <dgm:resizeHandles val="exact"/>
        </dgm:presLayoutVars>
      </dgm:prSet>
      <dgm:spPr/>
    </dgm:pt>
    <dgm:pt modelId="{99DC6146-0542-0045-9607-02E22C631073}" type="pres">
      <dgm:prSet presAssocID="{C909F5A7-17FB-45DB-AA36-1DC96D0D4506}" presName="linNode" presStyleCnt="0"/>
      <dgm:spPr/>
    </dgm:pt>
    <dgm:pt modelId="{B1CDFAB3-64D5-1E44-8C9A-9FA4313688E1}" type="pres">
      <dgm:prSet presAssocID="{C909F5A7-17FB-45DB-AA36-1DC96D0D4506}" presName="parentText" presStyleLbl="solidFgAcc1" presStyleIdx="0" presStyleCnt="2" custLinFactNeighborX="-920" custLinFactNeighborY="1396">
        <dgm:presLayoutVars>
          <dgm:chMax val="1"/>
          <dgm:bulletEnabled/>
        </dgm:presLayoutVars>
      </dgm:prSet>
      <dgm:spPr/>
    </dgm:pt>
    <dgm:pt modelId="{0327B771-377A-1541-8ECD-FD72067CC833}" type="pres">
      <dgm:prSet presAssocID="{C909F5A7-17FB-45DB-AA36-1DC96D0D4506}" presName="descendantText" presStyleLbl="alignNode1" presStyleIdx="0" presStyleCnt="2">
        <dgm:presLayoutVars>
          <dgm:bulletEnabled/>
        </dgm:presLayoutVars>
      </dgm:prSet>
      <dgm:spPr/>
    </dgm:pt>
    <dgm:pt modelId="{42929E89-30BD-594F-B697-13381F2C66C2}" type="pres">
      <dgm:prSet presAssocID="{A4B8EF74-268F-4338-817D-B5BACB7C4C9B}" presName="sp" presStyleCnt="0"/>
      <dgm:spPr/>
    </dgm:pt>
    <dgm:pt modelId="{A766D09E-FFE0-5145-9E80-1572BC7B26D4}" type="pres">
      <dgm:prSet presAssocID="{70783D34-8C2F-4AAE-9554-F7DF1941CD40}" presName="linNode" presStyleCnt="0"/>
      <dgm:spPr/>
    </dgm:pt>
    <dgm:pt modelId="{32D08562-5D49-674F-ACE3-1D79791B9943}" type="pres">
      <dgm:prSet presAssocID="{70783D34-8C2F-4AAE-9554-F7DF1941CD40}" presName="parentText" presStyleLbl="solidFgAcc1" presStyleIdx="1" presStyleCnt="2">
        <dgm:presLayoutVars>
          <dgm:chMax val="1"/>
          <dgm:bulletEnabled/>
        </dgm:presLayoutVars>
      </dgm:prSet>
      <dgm:spPr/>
    </dgm:pt>
    <dgm:pt modelId="{2B7430D2-74BD-6440-9D7C-309485D0A832}" type="pres">
      <dgm:prSet presAssocID="{70783D34-8C2F-4AAE-9554-F7DF1941CD40}" presName="descendantText" presStyleLbl="alignNode1" presStyleIdx="1" presStyleCnt="2">
        <dgm:presLayoutVars>
          <dgm:bulletEnabled/>
        </dgm:presLayoutVars>
      </dgm:prSet>
      <dgm:spPr/>
    </dgm:pt>
  </dgm:ptLst>
  <dgm:cxnLst>
    <dgm:cxn modelId="{D71BFA0B-A8C4-4A92-80C7-5F4C212CDF5A}" srcId="{6B3CBF09-D85D-4605-9F69-0E776B808A01}" destId="{5524995D-C5B9-477D-B25D-6A8F3C85790E}" srcOrd="1" destOrd="0" parTransId="{7768C109-121D-4B4B-9C28-2EADD250EE59}" sibTransId="{6D7DA546-C3A4-4636-B637-A79B91072229}"/>
    <dgm:cxn modelId="{F3FB3C14-9305-4B49-B932-8F91F2A176CF}" type="presOf" srcId="{5524995D-C5B9-477D-B25D-6A8F3C85790E}" destId="{0327B771-377A-1541-8ECD-FD72067CC833}" srcOrd="0" destOrd="2" presId="urn:microsoft.com/office/officeart/2016/7/layout/VerticalHollowActionList"/>
    <dgm:cxn modelId="{C00ABE23-01CB-AC45-8A37-51B7F05D343C}" type="presOf" srcId="{7284AD63-DBF6-4A11-BAEE-79B6F4F5A276}" destId="{2B7430D2-74BD-6440-9D7C-309485D0A832}" srcOrd="0" destOrd="0" presId="urn:microsoft.com/office/officeart/2016/7/layout/VerticalHollowActionList"/>
    <dgm:cxn modelId="{0005D52C-BE16-8C41-AF89-F335D4949902}" type="presOf" srcId="{6B3CBF09-D85D-4605-9F69-0E776B808A01}" destId="{0327B771-377A-1541-8ECD-FD72067CC833}" srcOrd="0" destOrd="0" presId="urn:microsoft.com/office/officeart/2016/7/layout/VerticalHollowActionList"/>
    <dgm:cxn modelId="{886CA55B-5F68-4630-BE9B-E0D6032255FE}" srcId="{60CBAD05-AE52-476E-AC51-267D12A2B67B}" destId="{70783D34-8C2F-4AAE-9554-F7DF1941CD40}" srcOrd="1" destOrd="0" parTransId="{CCC982A2-CB0B-42DE-B246-9E7800063FF6}" sibTransId="{F7FB7B15-F464-49CE-B47D-20657DB3FE85}"/>
    <dgm:cxn modelId="{6B230541-F84D-F14E-9F0F-4A395AB3365A}" type="presOf" srcId="{70783D34-8C2F-4AAE-9554-F7DF1941CD40}" destId="{32D08562-5D49-674F-ACE3-1D79791B9943}" srcOrd="0" destOrd="0" presId="urn:microsoft.com/office/officeart/2016/7/layout/VerticalHollowActionList"/>
    <dgm:cxn modelId="{8D956A6F-2D12-4141-8FC3-1D02CA33AD1D}" srcId="{6B3CBF09-D85D-4605-9F69-0E776B808A01}" destId="{0340E381-BDB0-46FA-A026-12B9447CD870}" srcOrd="0" destOrd="0" parTransId="{31904D48-412C-4A64-8BE6-F9FEC853E1D9}" sibTransId="{D9A14459-E78E-40A7-83D2-E141FEFE28BB}"/>
    <dgm:cxn modelId="{B5192753-673B-4425-9DA7-5AEE093BF13A}" srcId="{60CBAD05-AE52-476E-AC51-267D12A2B67B}" destId="{C909F5A7-17FB-45DB-AA36-1DC96D0D4506}" srcOrd="0" destOrd="0" parTransId="{C7F1D878-30B2-45BD-A76D-81B026F25B13}" sibTransId="{A4B8EF74-268F-4338-817D-B5BACB7C4C9B}"/>
    <dgm:cxn modelId="{7DB23E8F-B3E5-9B45-973F-9DF166EC5198}" type="presOf" srcId="{EFF12338-A836-413E-88F7-1FBDCC3A1B54}" destId="{2B7430D2-74BD-6440-9D7C-309485D0A832}" srcOrd="0" destOrd="1" presId="urn:microsoft.com/office/officeart/2016/7/layout/VerticalHollowActionList"/>
    <dgm:cxn modelId="{8B4BD6AC-1B67-4254-8A9D-F519156CB0D2}" srcId="{70783D34-8C2F-4AAE-9554-F7DF1941CD40}" destId="{7284AD63-DBF6-4A11-BAEE-79B6F4F5A276}" srcOrd="0" destOrd="0" parTransId="{253FD7DC-8B32-4C62-A188-32D07AD132DA}" sibTransId="{F6F36CC6-0880-4878-91D1-42FC0FA533A6}"/>
    <dgm:cxn modelId="{3C36F3AE-40E8-B84B-A75F-D16E41CCCCAB}" type="presOf" srcId="{0340E381-BDB0-46FA-A026-12B9447CD870}" destId="{0327B771-377A-1541-8ECD-FD72067CC833}" srcOrd="0" destOrd="1" presId="urn:microsoft.com/office/officeart/2016/7/layout/VerticalHollowActionList"/>
    <dgm:cxn modelId="{475727BF-7B87-4DEA-98EC-62C6E935A7FD}" srcId="{7284AD63-DBF6-4A11-BAEE-79B6F4F5A276}" destId="{EFF12338-A836-413E-88F7-1FBDCC3A1B54}" srcOrd="0" destOrd="0" parTransId="{02186F3E-261A-4F87-ADD0-E028AF0AA7BC}" sibTransId="{73B738B4-7A09-4FD3-8537-20991DF6A647}"/>
    <dgm:cxn modelId="{413E83DA-EB88-4587-84C1-7ED0BFE92076}" srcId="{C909F5A7-17FB-45DB-AA36-1DC96D0D4506}" destId="{6B3CBF09-D85D-4605-9F69-0E776B808A01}" srcOrd="0" destOrd="0" parTransId="{B12C34AF-2691-4603-A108-16044F95A5D7}" sibTransId="{8A06B4FF-C960-4E99-ADCC-A2DE28559656}"/>
    <dgm:cxn modelId="{680D82F0-7E22-2346-A432-AC8EA479F2D5}" type="presOf" srcId="{C909F5A7-17FB-45DB-AA36-1DC96D0D4506}" destId="{B1CDFAB3-64D5-1E44-8C9A-9FA4313688E1}" srcOrd="0" destOrd="0" presId="urn:microsoft.com/office/officeart/2016/7/layout/VerticalHollowActionList"/>
    <dgm:cxn modelId="{531F94F4-EB9C-AE40-94EE-6D031CF33FE9}" type="presOf" srcId="{60CBAD05-AE52-476E-AC51-267D12A2B67B}" destId="{CD63643E-1BF1-A343-9323-82DC0156546D}" srcOrd="0" destOrd="0" presId="urn:microsoft.com/office/officeart/2016/7/layout/VerticalHollowActionList"/>
    <dgm:cxn modelId="{5564E55C-3D9D-2B48-B90E-DE1BE5710730}" type="presParOf" srcId="{CD63643E-1BF1-A343-9323-82DC0156546D}" destId="{99DC6146-0542-0045-9607-02E22C631073}" srcOrd="0" destOrd="0" presId="urn:microsoft.com/office/officeart/2016/7/layout/VerticalHollowActionList"/>
    <dgm:cxn modelId="{36469F58-69F5-484A-AA7E-BAB88767C867}" type="presParOf" srcId="{99DC6146-0542-0045-9607-02E22C631073}" destId="{B1CDFAB3-64D5-1E44-8C9A-9FA4313688E1}" srcOrd="0" destOrd="0" presId="urn:microsoft.com/office/officeart/2016/7/layout/VerticalHollowActionList"/>
    <dgm:cxn modelId="{EA835D99-2B4C-994B-8CD2-4A46975CE8E1}" type="presParOf" srcId="{99DC6146-0542-0045-9607-02E22C631073}" destId="{0327B771-377A-1541-8ECD-FD72067CC833}" srcOrd="1" destOrd="0" presId="urn:microsoft.com/office/officeart/2016/7/layout/VerticalHollowActionList"/>
    <dgm:cxn modelId="{4082D97D-5454-7645-9420-7E9ED6383DD0}" type="presParOf" srcId="{CD63643E-1BF1-A343-9323-82DC0156546D}" destId="{42929E89-30BD-594F-B697-13381F2C66C2}" srcOrd="1" destOrd="0" presId="urn:microsoft.com/office/officeart/2016/7/layout/VerticalHollowActionList"/>
    <dgm:cxn modelId="{7763AE28-3C13-0A4F-955C-D2B37415F58F}" type="presParOf" srcId="{CD63643E-1BF1-A343-9323-82DC0156546D}" destId="{A766D09E-FFE0-5145-9E80-1572BC7B26D4}" srcOrd="2" destOrd="0" presId="urn:microsoft.com/office/officeart/2016/7/layout/VerticalHollowActionList"/>
    <dgm:cxn modelId="{EB74616B-E2B8-E649-9A3A-ACB6AEDE6CC6}" type="presParOf" srcId="{A766D09E-FFE0-5145-9E80-1572BC7B26D4}" destId="{32D08562-5D49-674F-ACE3-1D79791B9943}" srcOrd="0" destOrd="0" presId="urn:microsoft.com/office/officeart/2016/7/layout/VerticalHollowActionList"/>
    <dgm:cxn modelId="{05970AE0-C6D6-014A-B7CE-49BA3284FF41}" type="presParOf" srcId="{A766D09E-FFE0-5145-9E80-1572BC7B26D4}" destId="{2B7430D2-74BD-6440-9D7C-309485D0A83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E7AF25-EB49-4166-B2A2-A7A5C2C23BB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04062E-16E9-46D1-9868-A582940920B5}">
      <dgm:prSet custT="1"/>
      <dgm:spPr/>
      <dgm:t>
        <a:bodyPr/>
        <a:lstStyle/>
        <a:p>
          <a:pPr rtl="0"/>
          <a:r>
            <a:rPr lang="en-US" sz="1800">
              <a:latin typeface="Calibri"/>
              <a:cs typeface="Calibri"/>
            </a:rPr>
            <a:t>Raw MRI data is not directly usable for brain network  construction and analysis → complicated preprocessing pipeline.</a:t>
          </a:r>
        </a:p>
      </dgm:t>
    </dgm:pt>
    <dgm:pt modelId="{4605CA23-AEDF-4E14-8E0F-B3ECB40E3804}" type="parTrans" cxnId="{5DC0508F-CC4D-484B-96AC-ED5B2AE88AD3}">
      <dgm:prSet/>
      <dgm:spPr/>
      <dgm:t>
        <a:bodyPr/>
        <a:lstStyle/>
        <a:p>
          <a:endParaRPr lang="en-US"/>
        </a:p>
      </dgm:t>
    </dgm:pt>
    <dgm:pt modelId="{7A21C6D6-0EDD-415E-8545-5DD9357ACDB5}" type="sibTrans" cxnId="{5DC0508F-CC4D-484B-96AC-ED5B2AE88AD3}">
      <dgm:prSet/>
      <dgm:spPr/>
      <dgm:t>
        <a:bodyPr/>
        <a:lstStyle/>
        <a:p>
          <a:endParaRPr lang="en-US"/>
        </a:p>
      </dgm:t>
    </dgm:pt>
    <dgm:pt modelId="{C75AA01F-2C1A-4609-87E2-8F31CDE96377}">
      <dgm:prSet custT="1"/>
      <dgm:spPr/>
      <dgm:t>
        <a:bodyPr/>
        <a:lstStyle/>
        <a:p>
          <a:r>
            <a:rPr lang="en-US" sz="1800">
              <a:latin typeface="Calibri"/>
              <a:cs typeface="Calibri"/>
            </a:rPr>
            <a:t>Preprocessing steps are distinctive across modalities.</a:t>
          </a:r>
        </a:p>
      </dgm:t>
    </dgm:pt>
    <dgm:pt modelId="{D59FDB42-091A-441A-896F-4A6830EE4DCF}" type="parTrans" cxnId="{EB1D21A4-BE05-472B-8A18-84909B5F17FD}">
      <dgm:prSet/>
      <dgm:spPr/>
      <dgm:t>
        <a:bodyPr/>
        <a:lstStyle/>
        <a:p>
          <a:endParaRPr lang="en-US"/>
        </a:p>
      </dgm:t>
    </dgm:pt>
    <dgm:pt modelId="{91F5C29D-6651-476C-A506-152D9170A328}" type="sibTrans" cxnId="{EB1D21A4-BE05-472B-8A18-84909B5F17FD}">
      <dgm:prSet/>
      <dgm:spPr/>
      <dgm:t>
        <a:bodyPr/>
        <a:lstStyle/>
        <a:p>
          <a:endParaRPr lang="en-US"/>
        </a:p>
      </dgm:t>
    </dgm:pt>
    <dgm:pt modelId="{D498D45C-94F1-413D-9DE7-29A91B1B0100}">
      <dgm:prSet custT="1"/>
      <dgm:spPr/>
      <dgm:t>
        <a:bodyPr/>
        <a:lstStyle/>
        <a:p>
          <a:pPr rtl="0"/>
          <a:r>
            <a:rPr lang="en-US" sz="1800">
              <a:latin typeface="Calibri"/>
              <a:cs typeface="Calibri"/>
            </a:rPr>
            <a:t>The functionality of existing software tools varies. For </a:t>
          </a:r>
          <a:r>
            <a:rPr lang="en-US" sz="1800" err="1">
              <a:latin typeface="Calibri"/>
              <a:cs typeface="Calibri"/>
            </a:rPr>
            <a:t>dMRI</a:t>
          </a:r>
          <a:r>
            <a:rPr lang="en-US" sz="1800">
              <a:latin typeface="Calibri"/>
              <a:cs typeface="Calibri"/>
            </a:rPr>
            <a:t>,  none existing software contains all the necessary preprocessing  capabilities.</a:t>
          </a:r>
        </a:p>
      </dgm:t>
    </dgm:pt>
    <dgm:pt modelId="{49E48F9E-4352-426B-8487-7534F6DC1CD2}" type="parTrans" cxnId="{342D013C-CDBE-4182-90DC-F356E58D9367}">
      <dgm:prSet/>
      <dgm:spPr/>
      <dgm:t>
        <a:bodyPr/>
        <a:lstStyle/>
        <a:p>
          <a:endParaRPr lang="en-US"/>
        </a:p>
      </dgm:t>
    </dgm:pt>
    <dgm:pt modelId="{C241F387-F946-44A2-94BF-E3F82CC88D0D}" type="sibTrans" cxnId="{342D013C-CDBE-4182-90DC-F356E58D9367}">
      <dgm:prSet/>
      <dgm:spPr/>
      <dgm:t>
        <a:bodyPr/>
        <a:lstStyle/>
        <a:p>
          <a:endParaRPr lang="en-US"/>
        </a:p>
      </dgm:t>
    </dgm:pt>
    <dgm:pt modelId="{E0040B4E-00EE-4672-9CC7-51FFFD135EAB}" type="pres">
      <dgm:prSet presAssocID="{05E7AF25-EB49-4166-B2A2-A7A5C2C23BB4}" presName="root" presStyleCnt="0">
        <dgm:presLayoutVars>
          <dgm:dir/>
          <dgm:resizeHandles val="exact"/>
        </dgm:presLayoutVars>
      </dgm:prSet>
      <dgm:spPr/>
    </dgm:pt>
    <dgm:pt modelId="{204EA28F-6DD6-45BC-A536-018DC630CAE1}" type="pres">
      <dgm:prSet presAssocID="{05E7AF25-EB49-4166-B2A2-A7A5C2C23BB4}" presName="container" presStyleCnt="0">
        <dgm:presLayoutVars>
          <dgm:dir/>
          <dgm:resizeHandles val="exact"/>
        </dgm:presLayoutVars>
      </dgm:prSet>
      <dgm:spPr/>
    </dgm:pt>
    <dgm:pt modelId="{536BF8CD-AC58-4A01-BDE7-A1C015B00ADD}" type="pres">
      <dgm:prSet presAssocID="{6704062E-16E9-46D1-9868-A582940920B5}" presName="compNode" presStyleCnt="0"/>
      <dgm:spPr/>
    </dgm:pt>
    <dgm:pt modelId="{B179D708-6653-4EF6-8CFB-5F15E40500C3}" type="pres">
      <dgm:prSet presAssocID="{6704062E-16E9-46D1-9868-A582940920B5}" presName="iconBgRect" presStyleLbl="bgShp" presStyleIdx="0" presStyleCnt="3"/>
      <dgm:spPr/>
    </dgm:pt>
    <dgm:pt modelId="{7E43E856-0ACD-4510-A84A-3B95F31063F9}" type="pres">
      <dgm:prSet presAssocID="{6704062E-16E9-46D1-9868-A582940920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BAAC30EC-6628-4002-B568-78BB3C826FC1}" type="pres">
      <dgm:prSet presAssocID="{6704062E-16E9-46D1-9868-A582940920B5}" presName="spaceRect" presStyleCnt="0"/>
      <dgm:spPr/>
    </dgm:pt>
    <dgm:pt modelId="{16E568A9-7FE2-4948-A878-B9960B7D07DC}" type="pres">
      <dgm:prSet presAssocID="{6704062E-16E9-46D1-9868-A582940920B5}" presName="textRect" presStyleLbl="revTx" presStyleIdx="0" presStyleCnt="3">
        <dgm:presLayoutVars>
          <dgm:chMax val="1"/>
          <dgm:chPref val="1"/>
        </dgm:presLayoutVars>
      </dgm:prSet>
      <dgm:spPr/>
    </dgm:pt>
    <dgm:pt modelId="{D50C32EC-F260-46FA-B870-BFA33235542D}" type="pres">
      <dgm:prSet presAssocID="{7A21C6D6-0EDD-415E-8545-5DD9357ACDB5}" presName="sibTrans" presStyleLbl="sibTrans2D1" presStyleIdx="0" presStyleCnt="0"/>
      <dgm:spPr/>
    </dgm:pt>
    <dgm:pt modelId="{4854C765-0573-4A0D-B67D-0AB49CDC1EB8}" type="pres">
      <dgm:prSet presAssocID="{C75AA01F-2C1A-4609-87E2-8F31CDE96377}" presName="compNode" presStyleCnt="0"/>
      <dgm:spPr/>
    </dgm:pt>
    <dgm:pt modelId="{AD556ECD-A76D-4070-BE04-31DC006B7730}" type="pres">
      <dgm:prSet presAssocID="{C75AA01F-2C1A-4609-87E2-8F31CDE96377}" presName="iconBgRect" presStyleLbl="bgShp" presStyleIdx="1" presStyleCnt="3"/>
      <dgm:spPr/>
    </dgm:pt>
    <dgm:pt modelId="{B408FFE0-7BAB-482C-A642-ADDD34256750}" type="pres">
      <dgm:prSet presAssocID="{C75AA01F-2C1A-4609-87E2-8F31CDE963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e footprints"/>
        </a:ext>
      </dgm:extLst>
    </dgm:pt>
    <dgm:pt modelId="{013F25D3-00B3-4A03-840C-983CE735D8FF}" type="pres">
      <dgm:prSet presAssocID="{C75AA01F-2C1A-4609-87E2-8F31CDE96377}" presName="spaceRect" presStyleCnt="0"/>
      <dgm:spPr/>
    </dgm:pt>
    <dgm:pt modelId="{B1FEA803-5986-4129-9F3C-B515535AFD36}" type="pres">
      <dgm:prSet presAssocID="{C75AA01F-2C1A-4609-87E2-8F31CDE96377}" presName="textRect" presStyleLbl="revTx" presStyleIdx="1" presStyleCnt="3">
        <dgm:presLayoutVars>
          <dgm:chMax val="1"/>
          <dgm:chPref val="1"/>
        </dgm:presLayoutVars>
      </dgm:prSet>
      <dgm:spPr/>
    </dgm:pt>
    <dgm:pt modelId="{13DCA094-6B70-4885-9556-46BEB281BA6C}" type="pres">
      <dgm:prSet presAssocID="{91F5C29D-6651-476C-A506-152D9170A328}" presName="sibTrans" presStyleLbl="sibTrans2D1" presStyleIdx="0" presStyleCnt="0"/>
      <dgm:spPr/>
    </dgm:pt>
    <dgm:pt modelId="{420C5296-7366-4F30-82BC-7AC616FB2C28}" type="pres">
      <dgm:prSet presAssocID="{D498D45C-94F1-413D-9DE7-29A91B1B0100}" presName="compNode" presStyleCnt="0"/>
      <dgm:spPr/>
    </dgm:pt>
    <dgm:pt modelId="{3FD4ADAC-55F2-4C25-948F-E7FC269E3479}" type="pres">
      <dgm:prSet presAssocID="{D498D45C-94F1-413D-9DE7-29A91B1B0100}" presName="iconBgRect" presStyleLbl="bgShp" presStyleIdx="2" presStyleCnt="3"/>
      <dgm:spPr/>
    </dgm:pt>
    <dgm:pt modelId="{D6449096-EDF5-44A4-A32D-574EFFB22B92}" type="pres">
      <dgm:prSet presAssocID="{D498D45C-94F1-413D-9DE7-29A91B1B010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44BDCD7-8D39-4A68-9018-B46B915B0509}" type="pres">
      <dgm:prSet presAssocID="{D498D45C-94F1-413D-9DE7-29A91B1B0100}" presName="spaceRect" presStyleCnt="0"/>
      <dgm:spPr/>
    </dgm:pt>
    <dgm:pt modelId="{EB9F723D-C323-4C9B-968B-4AFC698EB470}" type="pres">
      <dgm:prSet presAssocID="{D498D45C-94F1-413D-9DE7-29A91B1B010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BEA0B2E-E19F-465E-A1D3-F504863E4363}" type="presOf" srcId="{D498D45C-94F1-413D-9DE7-29A91B1B0100}" destId="{EB9F723D-C323-4C9B-968B-4AFC698EB470}" srcOrd="0" destOrd="0" presId="urn:microsoft.com/office/officeart/2018/2/layout/IconCircleList"/>
    <dgm:cxn modelId="{342D013C-CDBE-4182-90DC-F356E58D9367}" srcId="{05E7AF25-EB49-4166-B2A2-A7A5C2C23BB4}" destId="{D498D45C-94F1-413D-9DE7-29A91B1B0100}" srcOrd="2" destOrd="0" parTransId="{49E48F9E-4352-426B-8487-7534F6DC1CD2}" sibTransId="{C241F387-F946-44A2-94BF-E3F82CC88D0D}"/>
    <dgm:cxn modelId="{79842343-48DF-4AC9-887B-6225893F5D4C}" type="presOf" srcId="{7A21C6D6-0EDD-415E-8545-5DD9357ACDB5}" destId="{D50C32EC-F260-46FA-B870-BFA33235542D}" srcOrd="0" destOrd="0" presId="urn:microsoft.com/office/officeart/2018/2/layout/IconCircleList"/>
    <dgm:cxn modelId="{81FC884D-1A39-4045-82AF-FA2CEE52C14E}" type="presOf" srcId="{05E7AF25-EB49-4166-B2A2-A7A5C2C23BB4}" destId="{E0040B4E-00EE-4672-9CC7-51FFFD135EAB}" srcOrd="0" destOrd="0" presId="urn:microsoft.com/office/officeart/2018/2/layout/IconCircleList"/>
    <dgm:cxn modelId="{0D334079-B858-40A2-9AC3-D7802F972DF2}" type="presOf" srcId="{6704062E-16E9-46D1-9868-A582940920B5}" destId="{16E568A9-7FE2-4948-A878-B9960B7D07DC}" srcOrd="0" destOrd="0" presId="urn:microsoft.com/office/officeart/2018/2/layout/IconCircleList"/>
    <dgm:cxn modelId="{681D908E-745A-47DD-9306-2EF739947D28}" type="presOf" srcId="{C75AA01F-2C1A-4609-87E2-8F31CDE96377}" destId="{B1FEA803-5986-4129-9F3C-B515535AFD36}" srcOrd="0" destOrd="0" presId="urn:microsoft.com/office/officeart/2018/2/layout/IconCircleList"/>
    <dgm:cxn modelId="{5DC0508F-CC4D-484B-96AC-ED5B2AE88AD3}" srcId="{05E7AF25-EB49-4166-B2A2-A7A5C2C23BB4}" destId="{6704062E-16E9-46D1-9868-A582940920B5}" srcOrd="0" destOrd="0" parTransId="{4605CA23-AEDF-4E14-8E0F-B3ECB40E3804}" sibTransId="{7A21C6D6-0EDD-415E-8545-5DD9357ACDB5}"/>
    <dgm:cxn modelId="{286E6891-405A-40D0-BBEF-21292E29E7B3}" type="presOf" srcId="{91F5C29D-6651-476C-A506-152D9170A328}" destId="{13DCA094-6B70-4885-9556-46BEB281BA6C}" srcOrd="0" destOrd="0" presId="urn:microsoft.com/office/officeart/2018/2/layout/IconCircleList"/>
    <dgm:cxn modelId="{EB1D21A4-BE05-472B-8A18-84909B5F17FD}" srcId="{05E7AF25-EB49-4166-B2A2-A7A5C2C23BB4}" destId="{C75AA01F-2C1A-4609-87E2-8F31CDE96377}" srcOrd="1" destOrd="0" parTransId="{D59FDB42-091A-441A-896F-4A6830EE4DCF}" sibTransId="{91F5C29D-6651-476C-A506-152D9170A328}"/>
    <dgm:cxn modelId="{D15D8C2A-699D-493E-819A-87F7735FAB1F}" type="presParOf" srcId="{E0040B4E-00EE-4672-9CC7-51FFFD135EAB}" destId="{204EA28F-6DD6-45BC-A536-018DC630CAE1}" srcOrd="0" destOrd="0" presId="urn:microsoft.com/office/officeart/2018/2/layout/IconCircleList"/>
    <dgm:cxn modelId="{C2CF66FD-26AE-4EA4-8B94-099605410BCB}" type="presParOf" srcId="{204EA28F-6DD6-45BC-A536-018DC630CAE1}" destId="{536BF8CD-AC58-4A01-BDE7-A1C015B00ADD}" srcOrd="0" destOrd="0" presId="urn:microsoft.com/office/officeart/2018/2/layout/IconCircleList"/>
    <dgm:cxn modelId="{9F8DB7AB-2250-4726-A85A-B5B327610971}" type="presParOf" srcId="{536BF8CD-AC58-4A01-BDE7-A1C015B00ADD}" destId="{B179D708-6653-4EF6-8CFB-5F15E40500C3}" srcOrd="0" destOrd="0" presId="urn:microsoft.com/office/officeart/2018/2/layout/IconCircleList"/>
    <dgm:cxn modelId="{EF155F7A-0B0F-447E-AC2E-D52AE8DD83BB}" type="presParOf" srcId="{536BF8CD-AC58-4A01-BDE7-A1C015B00ADD}" destId="{7E43E856-0ACD-4510-A84A-3B95F31063F9}" srcOrd="1" destOrd="0" presId="urn:microsoft.com/office/officeart/2018/2/layout/IconCircleList"/>
    <dgm:cxn modelId="{B4810861-D637-4BDE-8502-9ED69EAFAC2D}" type="presParOf" srcId="{536BF8CD-AC58-4A01-BDE7-A1C015B00ADD}" destId="{BAAC30EC-6628-4002-B568-78BB3C826FC1}" srcOrd="2" destOrd="0" presId="urn:microsoft.com/office/officeart/2018/2/layout/IconCircleList"/>
    <dgm:cxn modelId="{1F3A4676-9919-4907-A0B1-219EF04877FA}" type="presParOf" srcId="{536BF8CD-AC58-4A01-BDE7-A1C015B00ADD}" destId="{16E568A9-7FE2-4948-A878-B9960B7D07DC}" srcOrd="3" destOrd="0" presId="urn:microsoft.com/office/officeart/2018/2/layout/IconCircleList"/>
    <dgm:cxn modelId="{D1703AE7-74A5-48FD-BDC1-0D009E059512}" type="presParOf" srcId="{204EA28F-6DD6-45BC-A536-018DC630CAE1}" destId="{D50C32EC-F260-46FA-B870-BFA33235542D}" srcOrd="1" destOrd="0" presId="urn:microsoft.com/office/officeart/2018/2/layout/IconCircleList"/>
    <dgm:cxn modelId="{4E27D5A6-A371-4E40-ABFE-B6D973BD4636}" type="presParOf" srcId="{204EA28F-6DD6-45BC-A536-018DC630CAE1}" destId="{4854C765-0573-4A0D-B67D-0AB49CDC1EB8}" srcOrd="2" destOrd="0" presId="urn:microsoft.com/office/officeart/2018/2/layout/IconCircleList"/>
    <dgm:cxn modelId="{B833507F-009E-4525-A253-21BA02A75CF9}" type="presParOf" srcId="{4854C765-0573-4A0D-B67D-0AB49CDC1EB8}" destId="{AD556ECD-A76D-4070-BE04-31DC006B7730}" srcOrd="0" destOrd="0" presId="urn:microsoft.com/office/officeart/2018/2/layout/IconCircleList"/>
    <dgm:cxn modelId="{B00DE1C8-10D4-4F0E-83D8-B2C6C21DBE11}" type="presParOf" srcId="{4854C765-0573-4A0D-B67D-0AB49CDC1EB8}" destId="{B408FFE0-7BAB-482C-A642-ADDD34256750}" srcOrd="1" destOrd="0" presId="urn:microsoft.com/office/officeart/2018/2/layout/IconCircleList"/>
    <dgm:cxn modelId="{17677ADE-99DA-45A4-B4B5-4F27BD6EAE71}" type="presParOf" srcId="{4854C765-0573-4A0D-B67D-0AB49CDC1EB8}" destId="{013F25D3-00B3-4A03-840C-983CE735D8FF}" srcOrd="2" destOrd="0" presId="urn:microsoft.com/office/officeart/2018/2/layout/IconCircleList"/>
    <dgm:cxn modelId="{27924FA1-1B25-48D1-81A0-C16CEAF46C01}" type="presParOf" srcId="{4854C765-0573-4A0D-B67D-0AB49CDC1EB8}" destId="{B1FEA803-5986-4129-9F3C-B515535AFD36}" srcOrd="3" destOrd="0" presId="urn:microsoft.com/office/officeart/2018/2/layout/IconCircleList"/>
    <dgm:cxn modelId="{9BECA18E-0880-487A-AF4F-B634CC0B7242}" type="presParOf" srcId="{204EA28F-6DD6-45BC-A536-018DC630CAE1}" destId="{13DCA094-6B70-4885-9556-46BEB281BA6C}" srcOrd="3" destOrd="0" presId="urn:microsoft.com/office/officeart/2018/2/layout/IconCircleList"/>
    <dgm:cxn modelId="{F8BA2788-F91C-4AFB-B5C8-808B90FED848}" type="presParOf" srcId="{204EA28F-6DD6-45BC-A536-018DC630CAE1}" destId="{420C5296-7366-4F30-82BC-7AC616FB2C28}" srcOrd="4" destOrd="0" presId="urn:microsoft.com/office/officeart/2018/2/layout/IconCircleList"/>
    <dgm:cxn modelId="{5CF5DA53-9CF1-4AEF-B49E-1A573F9DD491}" type="presParOf" srcId="{420C5296-7366-4F30-82BC-7AC616FB2C28}" destId="{3FD4ADAC-55F2-4C25-948F-E7FC269E3479}" srcOrd="0" destOrd="0" presId="urn:microsoft.com/office/officeart/2018/2/layout/IconCircleList"/>
    <dgm:cxn modelId="{1CC11D64-9EF1-48B4-865F-41FE285157E4}" type="presParOf" srcId="{420C5296-7366-4F30-82BC-7AC616FB2C28}" destId="{D6449096-EDF5-44A4-A32D-574EFFB22B92}" srcOrd="1" destOrd="0" presId="urn:microsoft.com/office/officeart/2018/2/layout/IconCircleList"/>
    <dgm:cxn modelId="{9F66D372-99D6-4086-AF02-F3B59B3E2A3C}" type="presParOf" srcId="{420C5296-7366-4F30-82BC-7AC616FB2C28}" destId="{C44BDCD7-8D39-4A68-9018-B46B915B0509}" srcOrd="2" destOrd="0" presId="urn:microsoft.com/office/officeart/2018/2/layout/IconCircleList"/>
    <dgm:cxn modelId="{4E151CCC-585F-41B3-86B9-574509F36C88}" type="presParOf" srcId="{420C5296-7366-4F30-82BC-7AC616FB2C28}" destId="{EB9F723D-C323-4C9B-968B-4AFC698EB47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4375FB-70D7-4CE3-9CD1-4B157AA09BF9}" type="doc">
      <dgm:prSet loTypeId="urn:microsoft.com/office/officeart/2018/2/layout/Icon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DBA35F1-56B2-41B7-8D7F-E720F1206CC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Calibri"/>
              <a:cs typeface="Calibri"/>
            </a:rPr>
            <a:t>Node features</a:t>
          </a:r>
          <a:r>
            <a:rPr lang="en-US" sz="1600">
              <a:latin typeface="Calibri"/>
              <a:cs typeface="Calibri"/>
            </a:rPr>
            <a:t>:  captures the whole picture of  structural information in the brain network and preserves pairwise connections used to perform brain parcellation.</a:t>
          </a:r>
        </a:p>
      </dgm:t>
    </dgm:pt>
    <dgm:pt modelId="{751BC675-28B2-42A0-87C1-F94925B68049}" type="parTrans" cxnId="{B62A3159-A8A5-448F-B2F4-2A4BB4972A4B}">
      <dgm:prSet/>
      <dgm:spPr/>
      <dgm:t>
        <a:bodyPr/>
        <a:lstStyle/>
        <a:p>
          <a:endParaRPr lang="en-US"/>
        </a:p>
      </dgm:t>
    </dgm:pt>
    <dgm:pt modelId="{37E48683-679F-4EB9-AF4C-694B943531BB}" type="sibTrans" cxnId="{B62A3159-A8A5-448F-B2F4-2A4BB4972A4B}">
      <dgm:prSet/>
      <dgm:spPr/>
      <dgm:t>
        <a:bodyPr/>
        <a:lstStyle/>
        <a:p>
          <a:endParaRPr lang="en-US"/>
        </a:p>
      </dgm:t>
    </dgm:pt>
    <dgm:pt modelId="{60F5BE9F-DE0B-4FC8-9F8A-9E882DCAB9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Calibri"/>
              <a:cs typeface="Calibri"/>
            </a:rPr>
            <a:t>Message passing</a:t>
          </a:r>
          <a:r>
            <a:rPr lang="en-US" sz="1600">
              <a:latin typeface="Calibri"/>
              <a:cs typeface="Calibri"/>
            </a:rPr>
            <a:t>: </a:t>
          </a:r>
          <a:r>
            <a:rPr lang="en-US" sz="1600" u="heavy">
              <a:uFillTx/>
              <a:latin typeface="Calibri"/>
              <a:cs typeface="Calibri"/>
            </a:rPr>
            <a:t>node </a:t>
          </a:r>
          <a:r>
            <a:rPr lang="en-US" sz="1600" u="heavy" err="1">
              <a:uFillTx/>
              <a:latin typeface="Calibri"/>
              <a:cs typeface="Calibri"/>
            </a:rPr>
            <a:t>concat</a:t>
          </a:r>
          <a:r>
            <a:rPr lang="en-US" sz="1600">
              <a:latin typeface="Calibri"/>
              <a:cs typeface="Calibri"/>
            </a:rPr>
            <a:t> reinforces self-representation of the central  node during each step of message passing.</a:t>
          </a:r>
        </a:p>
      </dgm:t>
    </dgm:pt>
    <dgm:pt modelId="{1783DC81-B64B-4B75-9EEB-1DA7CC54D774}" type="parTrans" cxnId="{DA38A45E-BF54-4247-96D8-CCBD72057DC3}">
      <dgm:prSet/>
      <dgm:spPr/>
      <dgm:t>
        <a:bodyPr/>
        <a:lstStyle/>
        <a:p>
          <a:endParaRPr lang="en-US"/>
        </a:p>
      </dgm:t>
    </dgm:pt>
    <dgm:pt modelId="{B51E678D-99A7-4620-A4C4-22BAC3441833}" type="sibTrans" cxnId="{DA38A45E-BF54-4247-96D8-CCBD72057DC3}">
      <dgm:prSet/>
      <dgm:spPr/>
      <dgm:t>
        <a:bodyPr/>
        <a:lstStyle/>
        <a:p>
          <a:endParaRPr lang="en-US"/>
        </a:p>
      </dgm:t>
    </dgm:pt>
    <dgm:pt modelId="{7C312CDF-4170-40F7-97EB-A54A5DDA77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Calibri"/>
              <a:cs typeface="Calibri"/>
            </a:rPr>
            <a:t>Attention-enhanced message passing</a:t>
          </a:r>
          <a:r>
            <a:rPr lang="en-US" sz="1600">
              <a:latin typeface="Calibri"/>
              <a:cs typeface="Calibri"/>
            </a:rPr>
            <a:t>: the attention mechanism utilizes  learnable attention weights in addition to the fixed edge weights in the  aggregation and update process of GNNs.</a:t>
          </a:r>
        </a:p>
      </dgm:t>
    </dgm:pt>
    <dgm:pt modelId="{56AF14A4-EB5F-44EC-AFF1-8BDFF2CA0A6B}" type="parTrans" cxnId="{8440CA78-2C4C-4E6A-BBD3-FA297A766FE6}">
      <dgm:prSet/>
      <dgm:spPr/>
      <dgm:t>
        <a:bodyPr/>
        <a:lstStyle/>
        <a:p>
          <a:endParaRPr lang="en-US"/>
        </a:p>
      </dgm:t>
    </dgm:pt>
    <dgm:pt modelId="{3BED40CF-38FA-4778-909B-888C6ED98466}" type="sibTrans" cxnId="{8440CA78-2C4C-4E6A-BBD3-FA297A766FE6}">
      <dgm:prSet/>
      <dgm:spPr/>
      <dgm:t>
        <a:bodyPr/>
        <a:lstStyle/>
        <a:p>
          <a:endParaRPr lang="en-US"/>
        </a:p>
      </dgm:t>
    </dgm:pt>
    <dgm:pt modelId="{1D68CB11-2A52-4A14-9E0B-3C2714CB4D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Calibri"/>
              <a:cs typeface="Calibri"/>
            </a:rPr>
            <a:t>Pooling strategies</a:t>
          </a:r>
          <a:r>
            <a:rPr lang="en-US" sz="1600">
              <a:latin typeface="Calibri"/>
              <a:cs typeface="Calibri"/>
            </a:rPr>
            <a:t>: in </a:t>
          </a:r>
          <a:r>
            <a:rPr lang="en-US" sz="1600" u="heavy" err="1">
              <a:uFillTx/>
              <a:latin typeface="Calibri"/>
              <a:cs typeface="Calibri"/>
            </a:rPr>
            <a:t>concat</a:t>
          </a:r>
          <a:r>
            <a:rPr lang="en-US" sz="1600" u="heavy">
              <a:uFillTx/>
              <a:latin typeface="Calibri"/>
              <a:cs typeface="Calibri"/>
            </a:rPr>
            <a:t> pooling</a:t>
          </a:r>
          <a:r>
            <a:rPr lang="en-US" sz="1600">
              <a:latin typeface="Calibri"/>
              <a:cs typeface="Calibri"/>
            </a:rPr>
            <a:t>, the final node representations of all  the brain regions are kept in the graph-level representation for classifiers.</a:t>
          </a:r>
        </a:p>
      </dgm:t>
    </dgm:pt>
    <dgm:pt modelId="{3E8BFC20-8091-446C-8276-4BF27026B06E}" type="parTrans" cxnId="{B1E34A61-51B0-46A2-BE8B-0F950E404D77}">
      <dgm:prSet/>
      <dgm:spPr/>
      <dgm:t>
        <a:bodyPr/>
        <a:lstStyle/>
        <a:p>
          <a:endParaRPr lang="en-US"/>
        </a:p>
      </dgm:t>
    </dgm:pt>
    <dgm:pt modelId="{62ED88AF-8E1C-42D9-8291-DADE8F8499D2}" type="sibTrans" cxnId="{B1E34A61-51B0-46A2-BE8B-0F950E404D77}">
      <dgm:prSet/>
      <dgm:spPr/>
      <dgm:t>
        <a:bodyPr/>
        <a:lstStyle/>
        <a:p>
          <a:endParaRPr lang="en-US"/>
        </a:p>
      </dgm:t>
    </dgm:pt>
    <dgm:pt modelId="{C7FD2A41-C65A-49F2-AA5F-F9321BCA7A2C}" type="pres">
      <dgm:prSet presAssocID="{084375FB-70D7-4CE3-9CD1-4B157AA09BF9}" presName="root" presStyleCnt="0">
        <dgm:presLayoutVars>
          <dgm:dir/>
          <dgm:resizeHandles val="exact"/>
        </dgm:presLayoutVars>
      </dgm:prSet>
      <dgm:spPr/>
    </dgm:pt>
    <dgm:pt modelId="{855B6573-10F5-4957-B8CE-BD6C0277DFB4}" type="pres">
      <dgm:prSet presAssocID="{CDBA35F1-56B2-41B7-8D7F-E720F1206CC5}" presName="compNode" presStyleCnt="0"/>
      <dgm:spPr/>
    </dgm:pt>
    <dgm:pt modelId="{26B20132-9495-4084-BC56-E77C582591B1}" type="pres">
      <dgm:prSet presAssocID="{CDBA35F1-56B2-41B7-8D7F-E720F1206C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C49E7ED8-694A-4D11-A8FC-A6E766DCCDBF}" type="pres">
      <dgm:prSet presAssocID="{CDBA35F1-56B2-41B7-8D7F-E720F1206CC5}" presName="spaceRect" presStyleCnt="0"/>
      <dgm:spPr/>
    </dgm:pt>
    <dgm:pt modelId="{56A6487B-9658-4588-BBBB-FD2967044FE3}" type="pres">
      <dgm:prSet presAssocID="{CDBA35F1-56B2-41B7-8D7F-E720F1206CC5}" presName="textRect" presStyleLbl="revTx" presStyleIdx="0" presStyleCnt="4">
        <dgm:presLayoutVars>
          <dgm:chMax val="1"/>
          <dgm:chPref val="1"/>
        </dgm:presLayoutVars>
      </dgm:prSet>
      <dgm:spPr/>
    </dgm:pt>
    <dgm:pt modelId="{C7AF9DEF-6246-4DCD-A650-D9D378AAEA18}" type="pres">
      <dgm:prSet presAssocID="{37E48683-679F-4EB9-AF4C-694B943531BB}" presName="sibTrans" presStyleCnt="0"/>
      <dgm:spPr/>
    </dgm:pt>
    <dgm:pt modelId="{1389EB48-526E-47B4-BBB4-AACEF176E882}" type="pres">
      <dgm:prSet presAssocID="{60F5BE9F-DE0B-4FC8-9F8A-9E882DCAB940}" presName="compNode" presStyleCnt="0"/>
      <dgm:spPr/>
    </dgm:pt>
    <dgm:pt modelId="{66832AFA-6FD5-4896-A2FF-6BEFF0AD6B30}" type="pres">
      <dgm:prSet presAssocID="{60F5BE9F-DE0B-4FC8-9F8A-9E882DCAB9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F6F72BD2-7709-4C92-AD0F-5AF929DA2AED}" type="pres">
      <dgm:prSet presAssocID="{60F5BE9F-DE0B-4FC8-9F8A-9E882DCAB940}" presName="spaceRect" presStyleCnt="0"/>
      <dgm:spPr/>
    </dgm:pt>
    <dgm:pt modelId="{193C1E93-978A-4148-834F-411663DBC407}" type="pres">
      <dgm:prSet presAssocID="{60F5BE9F-DE0B-4FC8-9F8A-9E882DCAB940}" presName="textRect" presStyleLbl="revTx" presStyleIdx="1" presStyleCnt="4">
        <dgm:presLayoutVars>
          <dgm:chMax val="1"/>
          <dgm:chPref val="1"/>
        </dgm:presLayoutVars>
      </dgm:prSet>
      <dgm:spPr/>
    </dgm:pt>
    <dgm:pt modelId="{C6D8E6CA-7015-422A-AF83-1A516A52F95C}" type="pres">
      <dgm:prSet presAssocID="{B51E678D-99A7-4620-A4C4-22BAC3441833}" presName="sibTrans" presStyleCnt="0"/>
      <dgm:spPr/>
    </dgm:pt>
    <dgm:pt modelId="{3EC1DE87-7067-4775-92AD-4E9D67560B80}" type="pres">
      <dgm:prSet presAssocID="{7C312CDF-4170-40F7-97EB-A54A5DDA7744}" presName="compNode" presStyleCnt="0"/>
      <dgm:spPr/>
    </dgm:pt>
    <dgm:pt modelId="{67970051-E56E-4FB2-BE99-54C6C0B756B8}" type="pres">
      <dgm:prSet presAssocID="{7C312CDF-4170-40F7-97EB-A54A5DDA77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ent Fire outline"/>
        </a:ext>
      </dgm:extLst>
    </dgm:pt>
    <dgm:pt modelId="{8DC1752B-E5E2-4B53-83C4-AEFC50BBBC3A}" type="pres">
      <dgm:prSet presAssocID="{7C312CDF-4170-40F7-97EB-A54A5DDA7744}" presName="spaceRect" presStyleCnt="0"/>
      <dgm:spPr/>
    </dgm:pt>
    <dgm:pt modelId="{F8AF8624-CB68-4447-8D00-21FB0DC0207C}" type="pres">
      <dgm:prSet presAssocID="{7C312CDF-4170-40F7-97EB-A54A5DDA7744}" presName="textRect" presStyleLbl="revTx" presStyleIdx="2" presStyleCnt="4">
        <dgm:presLayoutVars>
          <dgm:chMax val="1"/>
          <dgm:chPref val="1"/>
        </dgm:presLayoutVars>
      </dgm:prSet>
      <dgm:spPr/>
    </dgm:pt>
    <dgm:pt modelId="{F278CE4E-DA9B-4826-8D64-EA2E97273DBE}" type="pres">
      <dgm:prSet presAssocID="{3BED40CF-38FA-4778-909B-888C6ED98466}" presName="sibTrans" presStyleCnt="0"/>
      <dgm:spPr/>
    </dgm:pt>
    <dgm:pt modelId="{90191625-45F7-4BEF-A2EE-54465CF2B6A5}" type="pres">
      <dgm:prSet presAssocID="{1D68CB11-2A52-4A14-9E0B-3C2714CB4D91}" presName="compNode" presStyleCnt="0"/>
      <dgm:spPr/>
    </dgm:pt>
    <dgm:pt modelId="{4A5D5C23-2B51-4724-B870-43DA4EBB77E3}" type="pres">
      <dgm:prSet presAssocID="{1D68CB11-2A52-4A14-9E0B-3C2714CB4D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94B26EE-94D4-46FC-B78E-B2621A850B7A}" type="pres">
      <dgm:prSet presAssocID="{1D68CB11-2A52-4A14-9E0B-3C2714CB4D91}" presName="spaceRect" presStyleCnt="0"/>
      <dgm:spPr/>
    </dgm:pt>
    <dgm:pt modelId="{42D35DA3-615E-4D69-835B-7B3C6909BB03}" type="pres">
      <dgm:prSet presAssocID="{1D68CB11-2A52-4A14-9E0B-3C2714CB4D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A38A45E-BF54-4247-96D8-CCBD72057DC3}" srcId="{084375FB-70D7-4CE3-9CD1-4B157AA09BF9}" destId="{60F5BE9F-DE0B-4FC8-9F8A-9E882DCAB940}" srcOrd="1" destOrd="0" parTransId="{1783DC81-B64B-4B75-9EEB-1DA7CC54D774}" sibTransId="{B51E678D-99A7-4620-A4C4-22BAC3441833}"/>
    <dgm:cxn modelId="{B1E34A61-51B0-46A2-BE8B-0F950E404D77}" srcId="{084375FB-70D7-4CE3-9CD1-4B157AA09BF9}" destId="{1D68CB11-2A52-4A14-9E0B-3C2714CB4D91}" srcOrd="3" destOrd="0" parTransId="{3E8BFC20-8091-446C-8276-4BF27026B06E}" sibTransId="{62ED88AF-8E1C-42D9-8291-DADE8F8499D2}"/>
    <dgm:cxn modelId="{61760E53-CFFA-491B-80CB-C1417DB13520}" type="presOf" srcId="{084375FB-70D7-4CE3-9CD1-4B157AA09BF9}" destId="{C7FD2A41-C65A-49F2-AA5F-F9321BCA7A2C}" srcOrd="0" destOrd="0" presId="urn:microsoft.com/office/officeart/2018/2/layout/IconLabelList"/>
    <dgm:cxn modelId="{8440CA78-2C4C-4E6A-BBD3-FA297A766FE6}" srcId="{084375FB-70D7-4CE3-9CD1-4B157AA09BF9}" destId="{7C312CDF-4170-40F7-97EB-A54A5DDA7744}" srcOrd="2" destOrd="0" parTransId="{56AF14A4-EB5F-44EC-AFF1-8BDFF2CA0A6B}" sibTransId="{3BED40CF-38FA-4778-909B-888C6ED98466}"/>
    <dgm:cxn modelId="{B62A3159-A8A5-448F-B2F4-2A4BB4972A4B}" srcId="{084375FB-70D7-4CE3-9CD1-4B157AA09BF9}" destId="{CDBA35F1-56B2-41B7-8D7F-E720F1206CC5}" srcOrd="0" destOrd="0" parTransId="{751BC675-28B2-42A0-87C1-F94925B68049}" sibTransId="{37E48683-679F-4EB9-AF4C-694B943531BB}"/>
    <dgm:cxn modelId="{ED1A0F85-7A05-45A3-B63E-B4AEB7CE42BC}" type="presOf" srcId="{60F5BE9F-DE0B-4FC8-9F8A-9E882DCAB940}" destId="{193C1E93-978A-4148-834F-411663DBC407}" srcOrd="0" destOrd="0" presId="urn:microsoft.com/office/officeart/2018/2/layout/IconLabelList"/>
    <dgm:cxn modelId="{57EB1188-0C44-480D-8EFB-0492F04E3CCF}" type="presOf" srcId="{1D68CB11-2A52-4A14-9E0B-3C2714CB4D91}" destId="{42D35DA3-615E-4D69-835B-7B3C6909BB03}" srcOrd="0" destOrd="0" presId="urn:microsoft.com/office/officeart/2018/2/layout/IconLabelList"/>
    <dgm:cxn modelId="{A31094A6-0445-42C6-A262-0A9CE65DD2E9}" type="presOf" srcId="{7C312CDF-4170-40F7-97EB-A54A5DDA7744}" destId="{F8AF8624-CB68-4447-8D00-21FB0DC0207C}" srcOrd="0" destOrd="0" presId="urn:microsoft.com/office/officeart/2018/2/layout/IconLabelList"/>
    <dgm:cxn modelId="{03E052BA-71C6-4958-9AAD-B2D053EE22FA}" type="presOf" srcId="{CDBA35F1-56B2-41B7-8D7F-E720F1206CC5}" destId="{56A6487B-9658-4588-BBBB-FD2967044FE3}" srcOrd="0" destOrd="0" presId="urn:microsoft.com/office/officeart/2018/2/layout/IconLabelList"/>
    <dgm:cxn modelId="{A45822CF-822B-4384-A041-9FD97D3FAAE3}" type="presParOf" srcId="{C7FD2A41-C65A-49F2-AA5F-F9321BCA7A2C}" destId="{855B6573-10F5-4957-B8CE-BD6C0277DFB4}" srcOrd="0" destOrd="0" presId="urn:microsoft.com/office/officeart/2018/2/layout/IconLabelList"/>
    <dgm:cxn modelId="{9160B5FE-75C8-4F24-8E77-E49031F241CF}" type="presParOf" srcId="{855B6573-10F5-4957-B8CE-BD6C0277DFB4}" destId="{26B20132-9495-4084-BC56-E77C582591B1}" srcOrd="0" destOrd="0" presId="urn:microsoft.com/office/officeart/2018/2/layout/IconLabelList"/>
    <dgm:cxn modelId="{48A4374E-06F9-483F-BA86-0CBA4096D429}" type="presParOf" srcId="{855B6573-10F5-4957-B8CE-BD6C0277DFB4}" destId="{C49E7ED8-694A-4D11-A8FC-A6E766DCCDBF}" srcOrd="1" destOrd="0" presId="urn:microsoft.com/office/officeart/2018/2/layout/IconLabelList"/>
    <dgm:cxn modelId="{12A73D2A-469D-4915-991E-81CE83536BB7}" type="presParOf" srcId="{855B6573-10F5-4957-B8CE-BD6C0277DFB4}" destId="{56A6487B-9658-4588-BBBB-FD2967044FE3}" srcOrd="2" destOrd="0" presId="urn:microsoft.com/office/officeart/2018/2/layout/IconLabelList"/>
    <dgm:cxn modelId="{44B5DF59-2B26-47D6-BCEB-ED4FAF881D24}" type="presParOf" srcId="{C7FD2A41-C65A-49F2-AA5F-F9321BCA7A2C}" destId="{C7AF9DEF-6246-4DCD-A650-D9D378AAEA18}" srcOrd="1" destOrd="0" presId="urn:microsoft.com/office/officeart/2018/2/layout/IconLabelList"/>
    <dgm:cxn modelId="{9D22386F-1272-4549-87E8-1088CC002D07}" type="presParOf" srcId="{C7FD2A41-C65A-49F2-AA5F-F9321BCA7A2C}" destId="{1389EB48-526E-47B4-BBB4-AACEF176E882}" srcOrd="2" destOrd="0" presId="urn:microsoft.com/office/officeart/2018/2/layout/IconLabelList"/>
    <dgm:cxn modelId="{DDEE5954-D2D8-4B63-B4CC-226C40D4EF54}" type="presParOf" srcId="{1389EB48-526E-47B4-BBB4-AACEF176E882}" destId="{66832AFA-6FD5-4896-A2FF-6BEFF0AD6B30}" srcOrd="0" destOrd="0" presId="urn:microsoft.com/office/officeart/2018/2/layout/IconLabelList"/>
    <dgm:cxn modelId="{D4480593-EEE6-410B-8674-B8388E056A78}" type="presParOf" srcId="{1389EB48-526E-47B4-BBB4-AACEF176E882}" destId="{F6F72BD2-7709-4C92-AD0F-5AF929DA2AED}" srcOrd="1" destOrd="0" presId="urn:microsoft.com/office/officeart/2018/2/layout/IconLabelList"/>
    <dgm:cxn modelId="{8C655394-A574-4CC2-BDA6-640DD7C511A2}" type="presParOf" srcId="{1389EB48-526E-47B4-BBB4-AACEF176E882}" destId="{193C1E93-978A-4148-834F-411663DBC407}" srcOrd="2" destOrd="0" presId="urn:microsoft.com/office/officeart/2018/2/layout/IconLabelList"/>
    <dgm:cxn modelId="{6E2922AA-26E3-4AE5-A371-B7B0E35F97CA}" type="presParOf" srcId="{C7FD2A41-C65A-49F2-AA5F-F9321BCA7A2C}" destId="{C6D8E6CA-7015-422A-AF83-1A516A52F95C}" srcOrd="3" destOrd="0" presId="urn:microsoft.com/office/officeart/2018/2/layout/IconLabelList"/>
    <dgm:cxn modelId="{28A166E7-8B1E-4B67-8067-586F2905585A}" type="presParOf" srcId="{C7FD2A41-C65A-49F2-AA5F-F9321BCA7A2C}" destId="{3EC1DE87-7067-4775-92AD-4E9D67560B80}" srcOrd="4" destOrd="0" presId="urn:microsoft.com/office/officeart/2018/2/layout/IconLabelList"/>
    <dgm:cxn modelId="{43F14DD6-4976-40E1-A20D-2BB96E4B7786}" type="presParOf" srcId="{3EC1DE87-7067-4775-92AD-4E9D67560B80}" destId="{67970051-E56E-4FB2-BE99-54C6C0B756B8}" srcOrd="0" destOrd="0" presId="urn:microsoft.com/office/officeart/2018/2/layout/IconLabelList"/>
    <dgm:cxn modelId="{CF4AA17C-597B-4B32-94B5-9B5B9F887D4F}" type="presParOf" srcId="{3EC1DE87-7067-4775-92AD-4E9D67560B80}" destId="{8DC1752B-E5E2-4B53-83C4-AEFC50BBBC3A}" srcOrd="1" destOrd="0" presId="urn:microsoft.com/office/officeart/2018/2/layout/IconLabelList"/>
    <dgm:cxn modelId="{03F283C7-286C-4708-807A-DEA082987A5E}" type="presParOf" srcId="{3EC1DE87-7067-4775-92AD-4E9D67560B80}" destId="{F8AF8624-CB68-4447-8D00-21FB0DC0207C}" srcOrd="2" destOrd="0" presId="urn:microsoft.com/office/officeart/2018/2/layout/IconLabelList"/>
    <dgm:cxn modelId="{DCF5E6E4-78A5-4383-BDC0-C9B982F249F5}" type="presParOf" srcId="{C7FD2A41-C65A-49F2-AA5F-F9321BCA7A2C}" destId="{F278CE4E-DA9B-4826-8D64-EA2E97273DBE}" srcOrd="5" destOrd="0" presId="urn:microsoft.com/office/officeart/2018/2/layout/IconLabelList"/>
    <dgm:cxn modelId="{71DB75FF-46F8-4FCA-BB7C-63EC31E6BE69}" type="presParOf" srcId="{C7FD2A41-C65A-49F2-AA5F-F9321BCA7A2C}" destId="{90191625-45F7-4BEF-A2EE-54465CF2B6A5}" srcOrd="6" destOrd="0" presId="urn:microsoft.com/office/officeart/2018/2/layout/IconLabelList"/>
    <dgm:cxn modelId="{FF93CC7B-7723-47C3-9FFF-142B73815010}" type="presParOf" srcId="{90191625-45F7-4BEF-A2EE-54465CF2B6A5}" destId="{4A5D5C23-2B51-4724-B870-43DA4EBB77E3}" srcOrd="0" destOrd="0" presId="urn:microsoft.com/office/officeart/2018/2/layout/IconLabelList"/>
    <dgm:cxn modelId="{C0F82E5C-3FEE-4B57-972E-BA0651A4CC2B}" type="presParOf" srcId="{90191625-45F7-4BEF-A2EE-54465CF2B6A5}" destId="{E94B26EE-94D4-46FC-B78E-B2621A850B7A}" srcOrd="1" destOrd="0" presId="urn:microsoft.com/office/officeart/2018/2/layout/IconLabelList"/>
    <dgm:cxn modelId="{D4E7CABB-ED5F-4A88-84F9-075989559C25}" type="presParOf" srcId="{90191625-45F7-4BEF-A2EE-54465CF2B6A5}" destId="{42D35DA3-615E-4D69-835B-7B3C6909BB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846234-5B7B-411A-83C7-1B57BC38F3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D34CF8E-46BE-4AD1-B1A7-4F02336ADE21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A </a:t>
          </a:r>
          <a:r>
            <a:rPr lang="en-US" b="1" i="1">
              <a:latin typeface="Calibri"/>
              <a:cs typeface="Calibri"/>
            </a:rPr>
            <a:t>unified</a:t>
          </a:r>
          <a:r>
            <a:rPr lang="en-US" b="1">
              <a:latin typeface="Calibri"/>
              <a:cs typeface="Calibri"/>
            </a:rPr>
            <a:t>, </a:t>
          </a:r>
          <a:r>
            <a:rPr lang="en-US" b="1" i="1">
              <a:latin typeface="Calibri"/>
              <a:cs typeface="Calibri"/>
            </a:rPr>
            <a:t>modular</a:t>
          </a:r>
          <a:r>
            <a:rPr lang="en-US" b="1">
              <a:latin typeface="Calibri"/>
              <a:cs typeface="Calibri"/>
            </a:rPr>
            <a:t>, </a:t>
          </a:r>
          <a:r>
            <a:rPr lang="en-US" b="1" i="1">
              <a:latin typeface="Calibri"/>
              <a:cs typeface="Calibri"/>
            </a:rPr>
            <a:t>scalable</a:t>
          </a:r>
          <a:r>
            <a:rPr lang="en-US" b="1">
              <a:latin typeface="Calibri"/>
              <a:cs typeface="Calibri"/>
            </a:rPr>
            <a:t>, and </a:t>
          </a:r>
          <a:r>
            <a:rPr lang="en-US" b="1" i="1">
              <a:latin typeface="Calibri"/>
              <a:cs typeface="Calibri"/>
            </a:rPr>
            <a:t>reproducible </a:t>
          </a:r>
          <a:r>
            <a:rPr lang="en-US">
              <a:latin typeface="Calibri"/>
              <a:cs typeface="Calibri"/>
            </a:rPr>
            <a:t>framework for brain  network analysis with GNNs</a:t>
          </a:r>
        </a:p>
      </dgm:t>
    </dgm:pt>
    <dgm:pt modelId="{B54EBD91-304C-4E1B-9B2B-15C571D63B62}" type="parTrans" cxnId="{E9FAC1C0-00D5-4C15-9083-68EA1D1296AF}">
      <dgm:prSet/>
      <dgm:spPr/>
      <dgm:t>
        <a:bodyPr/>
        <a:lstStyle/>
        <a:p>
          <a:endParaRPr lang="en-US"/>
        </a:p>
      </dgm:t>
    </dgm:pt>
    <dgm:pt modelId="{A9B60247-7C40-496E-9F08-48CCB0FCBD01}" type="sibTrans" cxnId="{E9FAC1C0-00D5-4C15-9083-68EA1D1296AF}">
      <dgm:prSet/>
      <dgm:spPr/>
      <dgm:t>
        <a:bodyPr/>
        <a:lstStyle/>
        <a:p>
          <a:endParaRPr lang="en-US"/>
        </a:p>
      </dgm:t>
    </dgm:pt>
    <dgm:pt modelId="{0CEC18D9-58EF-47F1-8450-AB0F0A47E609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Summarize the preprocessing and construction pipelines for both functional  and structural brain networks</a:t>
          </a:r>
        </a:p>
      </dgm:t>
    </dgm:pt>
    <dgm:pt modelId="{A598FA7B-CC15-4F4B-9DEC-B948A78AE6A8}" type="parTrans" cxnId="{641862BF-42D3-4643-9D84-A6CB3A82B9E8}">
      <dgm:prSet/>
      <dgm:spPr/>
      <dgm:t>
        <a:bodyPr/>
        <a:lstStyle/>
        <a:p>
          <a:endParaRPr lang="en-US"/>
        </a:p>
      </dgm:t>
    </dgm:pt>
    <dgm:pt modelId="{46E5AC67-CF84-41CB-9778-B00E0743CF56}" type="sibTrans" cxnId="{641862BF-42D3-4643-9D84-A6CB3A82B9E8}">
      <dgm:prSet/>
      <dgm:spPr/>
      <dgm:t>
        <a:bodyPr/>
        <a:lstStyle/>
        <a:p>
          <a:endParaRPr lang="en-US"/>
        </a:p>
      </dgm:t>
    </dgm:pt>
    <dgm:pt modelId="{5D62CCFC-2DD4-403D-BCF7-7FA70FEFBFC7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Decompose the design space of GNNs for brain network analysis into four  modules:</a:t>
          </a:r>
        </a:p>
      </dgm:t>
    </dgm:pt>
    <dgm:pt modelId="{B8EEEFDD-3CBA-4ECB-9B60-2E8971B6EA4C}" type="parTrans" cxnId="{ED7A2009-DCB3-4E82-9F11-5C85FFD3610D}">
      <dgm:prSet/>
      <dgm:spPr/>
      <dgm:t>
        <a:bodyPr/>
        <a:lstStyle/>
        <a:p>
          <a:endParaRPr lang="en-US"/>
        </a:p>
      </dgm:t>
    </dgm:pt>
    <dgm:pt modelId="{B81F5EB3-AEF6-47E3-8416-C60C3E630834}" type="sibTrans" cxnId="{ED7A2009-DCB3-4E82-9F11-5C85FFD3610D}">
      <dgm:prSet/>
      <dgm:spPr/>
      <dgm:t>
        <a:bodyPr/>
        <a:lstStyle/>
        <a:p>
          <a:endParaRPr lang="en-US"/>
        </a:p>
      </dgm:t>
    </dgm:pt>
    <dgm:pt modelId="{10C95D79-C0A7-4484-8DC9-30949C8136D7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(a) node features</a:t>
          </a:r>
        </a:p>
      </dgm:t>
    </dgm:pt>
    <dgm:pt modelId="{DCDF8E1F-4CB1-4DDC-8492-A2D0865F687B}" type="parTrans" cxnId="{F8AE3BBE-DB75-45C9-93A6-8D1AB7E5BC4F}">
      <dgm:prSet/>
      <dgm:spPr/>
      <dgm:t>
        <a:bodyPr/>
        <a:lstStyle/>
        <a:p>
          <a:endParaRPr lang="en-US"/>
        </a:p>
      </dgm:t>
    </dgm:pt>
    <dgm:pt modelId="{9B31D80A-9DE8-4EF1-8E8D-70AA53504B56}" type="sibTrans" cxnId="{F8AE3BBE-DB75-45C9-93A6-8D1AB7E5BC4F}">
      <dgm:prSet/>
      <dgm:spPr/>
      <dgm:t>
        <a:bodyPr/>
        <a:lstStyle/>
        <a:p>
          <a:endParaRPr lang="en-US"/>
        </a:p>
      </dgm:t>
    </dgm:pt>
    <dgm:pt modelId="{93223396-E14E-4D3F-B03A-7026D6B519FE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(b) message passing mechanisms</a:t>
          </a:r>
        </a:p>
      </dgm:t>
    </dgm:pt>
    <dgm:pt modelId="{284FCAE6-D8C2-4415-A659-58DD19F0D800}" type="parTrans" cxnId="{C6B04465-B68D-40E9-AFE7-952C6AA249AC}">
      <dgm:prSet/>
      <dgm:spPr/>
      <dgm:t>
        <a:bodyPr/>
        <a:lstStyle/>
        <a:p>
          <a:endParaRPr lang="en-US"/>
        </a:p>
      </dgm:t>
    </dgm:pt>
    <dgm:pt modelId="{6A367A5F-AA29-4C8D-B75F-B0EA067FFD13}" type="sibTrans" cxnId="{C6B04465-B68D-40E9-AFE7-952C6AA249AC}">
      <dgm:prSet/>
      <dgm:spPr/>
      <dgm:t>
        <a:bodyPr/>
        <a:lstStyle/>
        <a:p>
          <a:endParaRPr lang="en-US"/>
        </a:p>
      </dgm:t>
    </dgm:pt>
    <dgm:pt modelId="{71FE28C6-8AE5-434A-9AEB-F22F9655C55C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(c) attention mechanisms</a:t>
          </a:r>
        </a:p>
      </dgm:t>
    </dgm:pt>
    <dgm:pt modelId="{66FD1276-4F07-4BFC-B899-BD5B883B080F}" type="parTrans" cxnId="{89C956B5-0F93-4209-BA53-37239ADCD4F6}">
      <dgm:prSet/>
      <dgm:spPr/>
      <dgm:t>
        <a:bodyPr/>
        <a:lstStyle/>
        <a:p>
          <a:endParaRPr lang="en-US"/>
        </a:p>
      </dgm:t>
    </dgm:pt>
    <dgm:pt modelId="{C4C50033-128E-409F-A54A-2D4E28A0C76F}" type="sibTrans" cxnId="{89C956B5-0F93-4209-BA53-37239ADCD4F6}">
      <dgm:prSet/>
      <dgm:spPr/>
      <dgm:t>
        <a:bodyPr/>
        <a:lstStyle/>
        <a:p>
          <a:endParaRPr lang="en-US"/>
        </a:p>
      </dgm:t>
    </dgm:pt>
    <dgm:pt modelId="{D001B3E7-E13F-47A6-9E8F-AB0D7FF76A0C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(d) pooling strategies.</a:t>
          </a:r>
        </a:p>
      </dgm:t>
    </dgm:pt>
    <dgm:pt modelId="{94A1CB13-D16C-4D08-980A-C27DFB9C7C57}" type="parTrans" cxnId="{DDA8B7DD-3974-4E62-AD59-94099533B928}">
      <dgm:prSet/>
      <dgm:spPr/>
      <dgm:t>
        <a:bodyPr/>
        <a:lstStyle/>
        <a:p>
          <a:endParaRPr lang="en-US"/>
        </a:p>
      </dgm:t>
    </dgm:pt>
    <dgm:pt modelId="{A4714B7C-2441-44B9-A89A-A7D1DCAFDB31}" type="sibTrans" cxnId="{DDA8B7DD-3974-4E62-AD59-94099533B928}">
      <dgm:prSet/>
      <dgm:spPr/>
      <dgm:t>
        <a:bodyPr/>
        <a:lstStyle/>
        <a:p>
          <a:endParaRPr lang="en-US"/>
        </a:p>
      </dgm:t>
    </dgm:pt>
    <dgm:pt modelId="{926C16ED-4D99-42B4-A684-76261A6B100A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Conduct a variety of empirical studies and suggest a set of general recipes for  effective GNN designs</a:t>
          </a:r>
        </a:p>
      </dgm:t>
    </dgm:pt>
    <dgm:pt modelId="{0371C25E-53BF-4B23-AA28-4DF6E41BDF8A}" type="parTrans" cxnId="{A572A0C6-7736-4941-A127-84E64B5FD767}">
      <dgm:prSet/>
      <dgm:spPr/>
      <dgm:t>
        <a:bodyPr/>
        <a:lstStyle/>
        <a:p>
          <a:endParaRPr lang="en-US"/>
        </a:p>
      </dgm:t>
    </dgm:pt>
    <dgm:pt modelId="{A7E794A7-27F6-408D-80E1-43CDF69AE0B7}" type="sibTrans" cxnId="{A572A0C6-7736-4941-A127-84E64B5FD767}">
      <dgm:prSet/>
      <dgm:spPr/>
      <dgm:t>
        <a:bodyPr/>
        <a:lstStyle/>
        <a:p>
          <a:endParaRPr lang="en-US"/>
        </a:p>
      </dgm:t>
    </dgm:pt>
    <dgm:pt modelId="{208940DD-D759-2342-ACA7-F6BF66F7F38B}" type="pres">
      <dgm:prSet presAssocID="{FA846234-5B7B-411A-83C7-1B57BC38F3E2}" presName="linear" presStyleCnt="0">
        <dgm:presLayoutVars>
          <dgm:animLvl val="lvl"/>
          <dgm:resizeHandles val="exact"/>
        </dgm:presLayoutVars>
      </dgm:prSet>
      <dgm:spPr/>
    </dgm:pt>
    <dgm:pt modelId="{F831C5F6-01E5-7844-82B9-9E9751E56387}" type="pres">
      <dgm:prSet presAssocID="{5D34CF8E-46BE-4AD1-B1A7-4F02336ADE2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EFF3DB1-A275-2F4F-8BA9-52C31CDEAEE0}" type="pres">
      <dgm:prSet presAssocID="{A9B60247-7C40-496E-9F08-48CCB0FCBD01}" presName="spacer" presStyleCnt="0"/>
      <dgm:spPr/>
    </dgm:pt>
    <dgm:pt modelId="{0B1896FF-F93B-F544-97D0-D4492C6149F5}" type="pres">
      <dgm:prSet presAssocID="{0CEC18D9-58EF-47F1-8450-AB0F0A47E6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9F0647-A2EF-334B-B90C-B9411CDF3C5F}" type="pres">
      <dgm:prSet presAssocID="{46E5AC67-CF84-41CB-9778-B00E0743CF56}" presName="spacer" presStyleCnt="0"/>
      <dgm:spPr/>
    </dgm:pt>
    <dgm:pt modelId="{8E651209-6833-2249-B48D-61FF80796425}" type="pres">
      <dgm:prSet presAssocID="{5D62CCFC-2DD4-403D-BCF7-7FA70FEFBF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D3D4A6-D48D-3443-AC85-62F79E00C3CF}" type="pres">
      <dgm:prSet presAssocID="{5D62CCFC-2DD4-403D-BCF7-7FA70FEFBFC7}" presName="childText" presStyleLbl="revTx" presStyleIdx="0" presStyleCnt="1">
        <dgm:presLayoutVars>
          <dgm:bulletEnabled val="1"/>
        </dgm:presLayoutVars>
      </dgm:prSet>
      <dgm:spPr/>
    </dgm:pt>
    <dgm:pt modelId="{741BEC3B-1A8C-E44F-BEDD-012D6272BD89}" type="pres">
      <dgm:prSet presAssocID="{926C16ED-4D99-42B4-A684-76261A6B100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D7A2009-DCB3-4E82-9F11-5C85FFD3610D}" srcId="{FA846234-5B7B-411A-83C7-1B57BC38F3E2}" destId="{5D62CCFC-2DD4-403D-BCF7-7FA70FEFBFC7}" srcOrd="2" destOrd="0" parTransId="{B8EEEFDD-3CBA-4ECB-9B60-2E8971B6EA4C}" sibTransId="{B81F5EB3-AEF6-47E3-8416-C60C3E630834}"/>
    <dgm:cxn modelId="{C6B04465-B68D-40E9-AFE7-952C6AA249AC}" srcId="{5D62CCFC-2DD4-403D-BCF7-7FA70FEFBFC7}" destId="{93223396-E14E-4D3F-B03A-7026D6B519FE}" srcOrd="1" destOrd="0" parTransId="{284FCAE6-D8C2-4415-A659-58DD19F0D800}" sibTransId="{6A367A5F-AA29-4C8D-B75F-B0EA067FFD13}"/>
    <dgm:cxn modelId="{B45C9146-5649-BF44-A3E8-74EB6A83E085}" type="presOf" srcId="{5D62CCFC-2DD4-403D-BCF7-7FA70FEFBFC7}" destId="{8E651209-6833-2249-B48D-61FF80796425}" srcOrd="0" destOrd="0" presId="urn:microsoft.com/office/officeart/2005/8/layout/vList2"/>
    <dgm:cxn modelId="{0B501767-6829-C542-B1F5-3547AA6D9F70}" type="presOf" srcId="{93223396-E14E-4D3F-B03A-7026D6B519FE}" destId="{8FD3D4A6-D48D-3443-AC85-62F79E00C3CF}" srcOrd="0" destOrd="1" presId="urn:microsoft.com/office/officeart/2005/8/layout/vList2"/>
    <dgm:cxn modelId="{AA9EA047-03EC-F442-A11D-08CD4BFCAF60}" type="presOf" srcId="{926C16ED-4D99-42B4-A684-76261A6B100A}" destId="{741BEC3B-1A8C-E44F-BEDD-012D6272BD89}" srcOrd="0" destOrd="0" presId="urn:microsoft.com/office/officeart/2005/8/layout/vList2"/>
    <dgm:cxn modelId="{7765DA4F-AD40-684F-A717-329B8B01CAD6}" type="presOf" srcId="{71FE28C6-8AE5-434A-9AEB-F22F9655C55C}" destId="{8FD3D4A6-D48D-3443-AC85-62F79E00C3CF}" srcOrd="0" destOrd="2" presId="urn:microsoft.com/office/officeart/2005/8/layout/vList2"/>
    <dgm:cxn modelId="{438C5294-0315-C24F-9F72-D0E5FC9139C2}" type="presOf" srcId="{5D34CF8E-46BE-4AD1-B1A7-4F02336ADE21}" destId="{F831C5F6-01E5-7844-82B9-9E9751E56387}" srcOrd="0" destOrd="0" presId="urn:microsoft.com/office/officeart/2005/8/layout/vList2"/>
    <dgm:cxn modelId="{7BE4D1B0-75B8-B24C-85F1-6FFEB0F97C43}" type="presOf" srcId="{FA846234-5B7B-411A-83C7-1B57BC38F3E2}" destId="{208940DD-D759-2342-ACA7-F6BF66F7F38B}" srcOrd="0" destOrd="0" presId="urn:microsoft.com/office/officeart/2005/8/layout/vList2"/>
    <dgm:cxn modelId="{89C956B5-0F93-4209-BA53-37239ADCD4F6}" srcId="{5D62CCFC-2DD4-403D-BCF7-7FA70FEFBFC7}" destId="{71FE28C6-8AE5-434A-9AEB-F22F9655C55C}" srcOrd="2" destOrd="0" parTransId="{66FD1276-4F07-4BFC-B899-BD5B883B080F}" sibTransId="{C4C50033-128E-409F-A54A-2D4E28A0C76F}"/>
    <dgm:cxn modelId="{F8AE3BBE-DB75-45C9-93A6-8D1AB7E5BC4F}" srcId="{5D62CCFC-2DD4-403D-BCF7-7FA70FEFBFC7}" destId="{10C95D79-C0A7-4484-8DC9-30949C8136D7}" srcOrd="0" destOrd="0" parTransId="{DCDF8E1F-4CB1-4DDC-8492-A2D0865F687B}" sibTransId="{9B31D80A-9DE8-4EF1-8E8D-70AA53504B56}"/>
    <dgm:cxn modelId="{641862BF-42D3-4643-9D84-A6CB3A82B9E8}" srcId="{FA846234-5B7B-411A-83C7-1B57BC38F3E2}" destId="{0CEC18D9-58EF-47F1-8450-AB0F0A47E609}" srcOrd="1" destOrd="0" parTransId="{A598FA7B-CC15-4F4B-9DEC-B948A78AE6A8}" sibTransId="{46E5AC67-CF84-41CB-9778-B00E0743CF56}"/>
    <dgm:cxn modelId="{E9FAC1C0-00D5-4C15-9083-68EA1D1296AF}" srcId="{FA846234-5B7B-411A-83C7-1B57BC38F3E2}" destId="{5D34CF8E-46BE-4AD1-B1A7-4F02336ADE21}" srcOrd="0" destOrd="0" parTransId="{B54EBD91-304C-4E1B-9B2B-15C571D63B62}" sibTransId="{A9B60247-7C40-496E-9F08-48CCB0FCBD01}"/>
    <dgm:cxn modelId="{A572A0C6-7736-4941-A127-84E64B5FD767}" srcId="{FA846234-5B7B-411A-83C7-1B57BC38F3E2}" destId="{926C16ED-4D99-42B4-A684-76261A6B100A}" srcOrd="3" destOrd="0" parTransId="{0371C25E-53BF-4B23-AA28-4DF6E41BDF8A}" sibTransId="{A7E794A7-27F6-408D-80E1-43CDF69AE0B7}"/>
    <dgm:cxn modelId="{D2DF8AC9-81B6-7141-87D4-1BA7F384A0B5}" type="presOf" srcId="{10C95D79-C0A7-4484-8DC9-30949C8136D7}" destId="{8FD3D4A6-D48D-3443-AC85-62F79E00C3CF}" srcOrd="0" destOrd="0" presId="urn:microsoft.com/office/officeart/2005/8/layout/vList2"/>
    <dgm:cxn modelId="{DDA8B7DD-3974-4E62-AD59-94099533B928}" srcId="{5D62CCFC-2DD4-403D-BCF7-7FA70FEFBFC7}" destId="{D001B3E7-E13F-47A6-9E8F-AB0D7FF76A0C}" srcOrd="3" destOrd="0" parTransId="{94A1CB13-D16C-4D08-980A-C27DFB9C7C57}" sibTransId="{A4714B7C-2441-44B9-A89A-A7D1DCAFDB31}"/>
    <dgm:cxn modelId="{7EF098DF-F074-3F49-9EAD-6A3E86ECFED2}" type="presOf" srcId="{D001B3E7-E13F-47A6-9E8F-AB0D7FF76A0C}" destId="{8FD3D4A6-D48D-3443-AC85-62F79E00C3CF}" srcOrd="0" destOrd="3" presId="urn:microsoft.com/office/officeart/2005/8/layout/vList2"/>
    <dgm:cxn modelId="{EBDEF8E8-B3A7-F24C-AED6-E2B56B916B08}" type="presOf" srcId="{0CEC18D9-58EF-47F1-8450-AB0F0A47E609}" destId="{0B1896FF-F93B-F544-97D0-D4492C6149F5}" srcOrd="0" destOrd="0" presId="urn:microsoft.com/office/officeart/2005/8/layout/vList2"/>
    <dgm:cxn modelId="{F4A5447A-5E92-7C49-97C1-97055AA3C6AC}" type="presParOf" srcId="{208940DD-D759-2342-ACA7-F6BF66F7F38B}" destId="{F831C5F6-01E5-7844-82B9-9E9751E56387}" srcOrd="0" destOrd="0" presId="urn:microsoft.com/office/officeart/2005/8/layout/vList2"/>
    <dgm:cxn modelId="{759A326C-D844-5449-ABB5-3B4090C5591C}" type="presParOf" srcId="{208940DD-D759-2342-ACA7-F6BF66F7F38B}" destId="{FEFF3DB1-A275-2F4F-8BA9-52C31CDEAEE0}" srcOrd="1" destOrd="0" presId="urn:microsoft.com/office/officeart/2005/8/layout/vList2"/>
    <dgm:cxn modelId="{80C6BF5B-29A7-9C42-89E1-7AE2248CFFFE}" type="presParOf" srcId="{208940DD-D759-2342-ACA7-F6BF66F7F38B}" destId="{0B1896FF-F93B-F544-97D0-D4492C6149F5}" srcOrd="2" destOrd="0" presId="urn:microsoft.com/office/officeart/2005/8/layout/vList2"/>
    <dgm:cxn modelId="{1B6F79FA-5513-EC47-826F-911633DAE4D6}" type="presParOf" srcId="{208940DD-D759-2342-ACA7-F6BF66F7F38B}" destId="{589F0647-A2EF-334B-B90C-B9411CDF3C5F}" srcOrd="3" destOrd="0" presId="urn:microsoft.com/office/officeart/2005/8/layout/vList2"/>
    <dgm:cxn modelId="{9AD41788-06B9-1E41-B43F-75EA634F3626}" type="presParOf" srcId="{208940DD-D759-2342-ACA7-F6BF66F7F38B}" destId="{8E651209-6833-2249-B48D-61FF80796425}" srcOrd="4" destOrd="0" presId="urn:microsoft.com/office/officeart/2005/8/layout/vList2"/>
    <dgm:cxn modelId="{A7E0A933-90B8-0B43-AE28-9DE04795B1AE}" type="presParOf" srcId="{208940DD-D759-2342-ACA7-F6BF66F7F38B}" destId="{8FD3D4A6-D48D-3443-AC85-62F79E00C3CF}" srcOrd="5" destOrd="0" presId="urn:microsoft.com/office/officeart/2005/8/layout/vList2"/>
    <dgm:cxn modelId="{0843CAC6-7FB4-2944-A033-D216D16C6A17}" type="presParOf" srcId="{208940DD-D759-2342-ACA7-F6BF66F7F38B}" destId="{741BEC3B-1A8C-E44F-BEDD-012D6272BD8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0B37E9-4A0C-482B-8162-D45ADFB8950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9389D6-7047-4A39-9A39-1627E1D191FB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400" b="1">
              <a:latin typeface="Calibri"/>
              <a:cs typeface="Calibri"/>
            </a:rPr>
            <a:t>Graph structure mysteriousness</a:t>
          </a:r>
          <a:r>
            <a:rPr lang="en-US" sz="1400">
              <a:latin typeface="Calibri"/>
              <a:cs typeface="Calibri"/>
            </a:rPr>
            <a:t>: for brain networks, what  kinds of graph structures (e.g., communities, subgraphs) are  effective beyond the pairwise connections are still unknown.</a:t>
          </a:r>
        </a:p>
      </dgm:t>
    </dgm:pt>
    <dgm:pt modelId="{2B9056DD-AF03-4533-9A49-91CF649C5FD3}" type="parTrans" cxnId="{0F8CB23B-EA05-4EF7-88CA-7B3BBDEC0B9D}">
      <dgm:prSet/>
      <dgm:spPr/>
      <dgm:t>
        <a:bodyPr/>
        <a:lstStyle/>
        <a:p>
          <a:endParaRPr lang="en-US"/>
        </a:p>
      </dgm:t>
    </dgm:pt>
    <dgm:pt modelId="{50149038-E60E-46D6-BDF3-B1A4B5167B9E}" type="sibTrans" cxnId="{0F8CB23B-EA05-4EF7-88CA-7B3BBDEC0B9D}">
      <dgm:prSet/>
      <dgm:spPr/>
      <dgm:t>
        <a:bodyPr/>
        <a:lstStyle/>
        <a:p>
          <a:endParaRPr lang="en-US"/>
        </a:p>
      </dgm:t>
    </dgm:pt>
    <dgm:pt modelId="{9320FB9F-B55A-4783-B5D5-BDECE320DCC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Limited Datasets</a:t>
          </a:r>
          <a:r>
            <a:rPr lang="en-US">
              <a:latin typeface="Calibri"/>
              <a:cs typeface="Calibri"/>
            </a:rPr>
            <a:t>: the small size of neuroimaging datasets may  limit the effectiveness and generalization ability of complex deep  learning models.</a:t>
          </a:r>
        </a:p>
      </dgm:t>
    </dgm:pt>
    <dgm:pt modelId="{DFB70F16-B5E3-42D2-B2BB-F4CF03DD8457}" type="parTrans" cxnId="{8CAA4F5F-B127-422C-B644-DBA64A8B80D3}">
      <dgm:prSet/>
      <dgm:spPr/>
      <dgm:t>
        <a:bodyPr/>
        <a:lstStyle/>
        <a:p>
          <a:endParaRPr lang="en-US"/>
        </a:p>
      </dgm:t>
    </dgm:pt>
    <dgm:pt modelId="{D80D57EE-1FFB-457A-9428-92379236C552}" type="sibTrans" cxnId="{8CAA4F5F-B127-422C-B644-DBA64A8B80D3}">
      <dgm:prSet/>
      <dgm:spPr/>
      <dgm:t>
        <a:bodyPr/>
        <a:lstStyle/>
        <a:p>
          <a:endParaRPr lang="en-US"/>
        </a:p>
      </dgm:t>
    </dgm:pt>
    <dgm:pt modelId="{9847BB83-101F-4843-9F6E-177662F86231}" type="pres">
      <dgm:prSet presAssocID="{740B37E9-4A0C-482B-8162-D45ADFB89507}" presName="root" presStyleCnt="0">
        <dgm:presLayoutVars>
          <dgm:dir/>
          <dgm:resizeHandles val="exact"/>
        </dgm:presLayoutVars>
      </dgm:prSet>
      <dgm:spPr/>
    </dgm:pt>
    <dgm:pt modelId="{9799A27B-16A7-4183-B83E-F433EC49F299}" type="pres">
      <dgm:prSet presAssocID="{E19389D6-7047-4A39-9A39-1627E1D191FB}" presName="compNode" presStyleCnt="0"/>
      <dgm:spPr/>
    </dgm:pt>
    <dgm:pt modelId="{E6FFC58D-B52D-4C5A-8590-D6EB4428BDAE}" type="pres">
      <dgm:prSet presAssocID="{E19389D6-7047-4A39-9A39-1627E1D191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E2136389-4714-4C2F-886D-39856843A2D6}" type="pres">
      <dgm:prSet presAssocID="{E19389D6-7047-4A39-9A39-1627E1D191FB}" presName="spaceRect" presStyleCnt="0"/>
      <dgm:spPr/>
    </dgm:pt>
    <dgm:pt modelId="{8CED101A-6EFF-40FC-84E3-D832F67B5169}" type="pres">
      <dgm:prSet presAssocID="{E19389D6-7047-4A39-9A39-1627E1D191FB}" presName="textRect" presStyleLbl="revTx" presStyleIdx="0" presStyleCnt="2">
        <dgm:presLayoutVars>
          <dgm:chMax val="1"/>
          <dgm:chPref val="1"/>
        </dgm:presLayoutVars>
      </dgm:prSet>
      <dgm:spPr/>
    </dgm:pt>
    <dgm:pt modelId="{1B2ABB9C-9317-4864-A369-F4B4B1E9468C}" type="pres">
      <dgm:prSet presAssocID="{50149038-E60E-46D6-BDF3-B1A4B5167B9E}" presName="sibTrans" presStyleCnt="0"/>
      <dgm:spPr/>
    </dgm:pt>
    <dgm:pt modelId="{0A119C76-9C60-4F72-A03B-4D343DBECADD}" type="pres">
      <dgm:prSet presAssocID="{9320FB9F-B55A-4783-B5D5-BDECE320DCC7}" presName="compNode" presStyleCnt="0"/>
      <dgm:spPr/>
    </dgm:pt>
    <dgm:pt modelId="{44A5965D-3C2D-4812-8994-D3E5950C6BD7}" type="pres">
      <dgm:prSet presAssocID="{9320FB9F-B55A-4783-B5D5-BDECE320DC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 with solid fill"/>
        </a:ext>
      </dgm:extLst>
    </dgm:pt>
    <dgm:pt modelId="{B8944C05-E8D3-4FCB-8E12-E5F040EB870A}" type="pres">
      <dgm:prSet presAssocID="{9320FB9F-B55A-4783-B5D5-BDECE320DCC7}" presName="spaceRect" presStyleCnt="0"/>
      <dgm:spPr/>
    </dgm:pt>
    <dgm:pt modelId="{435C60F2-F1A6-47FD-9D23-CD35280D5883}" type="pres">
      <dgm:prSet presAssocID="{9320FB9F-B55A-4783-B5D5-BDECE320DCC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D74B00-EB89-6E40-8E78-6D55FBBB1307}" type="presOf" srcId="{E19389D6-7047-4A39-9A39-1627E1D191FB}" destId="{8CED101A-6EFF-40FC-84E3-D832F67B5169}" srcOrd="0" destOrd="0" presId="urn:microsoft.com/office/officeart/2018/2/layout/IconLabelList"/>
    <dgm:cxn modelId="{22E60A19-39C2-D240-8110-7274A60279AF}" type="presOf" srcId="{740B37E9-4A0C-482B-8162-D45ADFB89507}" destId="{9847BB83-101F-4843-9F6E-177662F86231}" srcOrd="0" destOrd="0" presId="urn:microsoft.com/office/officeart/2018/2/layout/IconLabelList"/>
    <dgm:cxn modelId="{0F8CB23B-EA05-4EF7-88CA-7B3BBDEC0B9D}" srcId="{740B37E9-4A0C-482B-8162-D45ADFB89507}" destId="{E19389D6-7047-4A39-9A39-1627E1D191FB}" srcOrd="0" destOrd="0" parTransId="{2B9056DD-AF03-4533-9A49-91CF649C5FD3}" sibTransId="{50149038-E60E-46D6-BDF3-B1A4B5167B9E}"/>
    <dgm:cxn modelId="{8CAA4F5F-B127-422C-B644-DBA64A8B80D3}" srcId="{740B37E9-4A0C-482B-8162-D45ADFB89507}" destId="{9320FB9F-B55A-4783-B5D5-BDECE320DCC7}" srcOrd="1" destOrd="0" parTransId="{DFB70F16-B5E3-42D2-B2BB-F4CF03DD8457}" sibTransId="{D80D57EE-1FFB-457A-9428-92379236C552}"/>
    <dgm:cxn modelId="{82319E95-B0F8-7E49-9B69-6612A66460E6}" type="presOf" srcId="{9320FB9F-B55A-4783-B5D5-BDECE320DCC7}" destId="{435C60F2-F1A6-47FD-9D23-CD35280D5883}" srcOrd="0" destOrd="0" presId="urn:microsoft.com/office/officeart/2018/2/layout/IconLabelList"/>
    <dgm:cxn modelId="{69A60090-E8B9-9542-AE3F-F69BDCD44312}" type="presParOf" srcId="{9847BB83-101F-4843-9F6E-177662F86231}" destId="{9799A27B-16A7-4183-B83E-F433EC49F299}" srcOrd="0" destOrd="0" presId="urn:microsoft.com/office/officeart/2018/2/layout/IconLabelList"/>
    <dgm:cxn modelId="{A4C323F8-4B24-4942-8DC3-0A32C14B6A2E}" type="presParOf" srcId="{9799A27B-16A7-4183-B83E-F433EC49F299}" destId="{E6FFC58D-B52D-4C5A-8590-D6EB4428BDAE}" srcOrd="0" destOrd="0" presId="urn:microsoft.com/office/officeart/2018/2/layout/IconLabelList"/>
    <dgm:cxn modelId="{0E1DD2D7-C5E9-654D-9C47-515B9E0564DA}" type="presParOf" srcId="{9799A27B-16A7-4183-B83E-F433EC49F299}" destId="{E2136389-4714-4C2F-886D-39856843A2D6}" srcOrd="1" destOrd="0" presId="urn:microsoft.com/office/officeart/2018/2/layout/IconLabelList"/>
    <dgm:cxn modelId="{88990032-680E-5144-BCD5-372E0EF20F0A}" type="presParOf" srcId="{9799A27B-16A7-4183-B83E-F433EC49F299}" destId="{8CED101A-6EFF-40FC-84E3-D832F67B5169}" srcOrd="2" destOrd="0" presId="urn:microsoft.com/office/officeart/2018/2/layout/IconLabelList"/>
    <dgm:cxn modelId="{B42304A3-9ECB-3C4F-AB6B-2C9FA6E97389}" type="presParOf" srcId="{9847BB83-101F-4843-9F6E-177662F86231}" destId="{1B2ABB9C-9317-4864-A369-F4B4B1E9468C}" srcOrd="1" destOrd="0" presId="urn:microsoft.com/office/officeart/2018/2/layout/IconLabelList"/>
    <dgm:cxn modelId="{F9992BB7-34B8-834A-9A6C-DDB765861090}" type="presParOf" srcId="{9847BB83-101F-4843-9F6E-177662F86231}" destId="{0A119C76-9C60-4F72-A03B-4D343DBECADD}" srcOrd="2" destOrd="0" presId="urn:microsoft.com/office/officeart/2018/2/layout/IconLabelList"/>
    <dgm:cxn modelId="{72BD1A81-970B-4E44-9588-3718DFB8CE6A}" type="presParOf" srcId="{0A119C76-9C60-4F72-A03B-4D343DBECADD}" destId="{44A5965D-3C2D-4812-8994-D3E5950C6BD7}" srcOrd="0" destOrd="0" presId="urn:microsoft.com/office/officeart/2018/2/layout/IconLabelList"/>
    <dgm:cxn modelId="{A60A7AE9-C78E-5140-90F8-2426B4DF586F}" type="presParOf" srcId="{0A119C76-9C60-4F72-A03B-4D343DBECADD}" destId="{B8944C05-E8D3-4FCB-8E12-E5F040EB870A}" srcOrd="1" destOrd="0" presId="urn:microsoft.com/office/officeart/2018/2/layout/IconLabelList"/>
    <dgm:cxn modelId="{E5246777-D30F-4E46-9C2B-AEA160CD3969}" type="presParOf" srcId="{0A119C76-9C60-4F72-A03B-4D343DBECADD}" destId="{435C60F2-F1A6-47FD-9D23-CD35280D58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29812C-8591-4A9A-9416-F06389C479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9456A3-75D3-4030-9D0C-F3449FF44F6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Neurology-driven GNN designs</a:t>
          </a:r>
          <a:r>
            <a:rPr lang="en-US">
              <a:latin typeface="Calibri"/>
              <a:cs typeface="Calibri"/>
            </a:rPr>
            <a:t>: to design the GNN  architectures based on neurological understanding of brain signals, especially disease-specific ones.</a:t>
          </a:r>
        </a:p>
      </dgm:t>
    </dgm:pt>
    <dgm:pt modelId="{2E45884E-5EE4-4B6C-9BCC-948306DAD5CA}" type="parTrans" cxnId="{69059DBF-F7EF-4E45-A8C9-13CF6B76609D}">
      <dgm:prSet/>
      <dgm:spPr/>
      <dgm:t>
        <a:bodyPr/>
        <a:lstStyle/>
        <a:p>
          <a:endParaRPr lang="en-US"/>
        </a:p>
      </dgm:t>
    </dgm:pt>
    <dgm:pt modelId="{A8BC79F6-FC25-4398-87D6-5AC6B6B77F60}" type="sibTrans" cxnId="{69059DBF-F7EF-4E45-A8C9-13CF6B7660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593FB4-4AEA-4C59-8DFC-0D6A5EA84D3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Pre-training and transfer learning of GNNs</a:t>
          </a:r>
          <a:r>
            <a:rPr lang="en-US">
              <a:latin typeface="Calibri"/>
              <a:cs typeface="Calibri"/>
            </a:rPr>
            <a:t>: to design  techniques that can train complex GNN models across studies and  cohorts. Besides, information sharing across different diseases  could lead to a better understanding of cross-disorder  commonalities.</a:t>
          </a:r>
        </a:p>
      </dgm:t>
    </dgm:pt>
    <dgm:pt modelId="{B6C4C72A-3263-4EE1-B996-1544D9EE2044}" type="parTrans" cxnId="{CC6F5466-7B4A-44DE-B8B2-2A570182FA97}">
      <dgm:prSet/>
      <dgm:spPr/>
      <dgm:t>
        <a:bodyPr/>
        <a:lstStyle/>
        <a:p>
          <a:endParaRPr lang="en-US"/>
        </a:p>
      </dgm:t>
    </dgm:pt>
    <dgm:pt modelId="{D25BC3CB-4B81-4B0F-8918-755BBC3B07F5}" type="sibTrans" cxnId="{CC6F5466-7B4A-44DE-B8B2-2A570182FA97}">
      <dgm:prSet/>
      <dgm:spPr/>
      <dgm:t>
        <a:bodyPr/>
        <a:lstStyle/>
        <a:p>
          <a:endParaRPr lang="en-US"/>
        </a:p>
      </dgm:t>
    </dgm:pt>
    <dgm:pt modelId="{E7410904-355A-467E-8017-3BF331632C5F}" type="pres">
      <dgm:prSet presAssocID="{2829812C-8591-4A9A-9416-F06389C479C0}" presName="root" presStyleCnt="0">
        <dgm:presLayoutVars>
          <dgm:dir/>
          <dgm:resizeHandles val="exact"/>
        </dgm:presLayoutVars>
      </dgm:prSet>
      <dgm:spPr/>
    </dgm:pt>
    <dgm:pt modelId="{0BB55ECD-4750-40B3-9424-1801181B3B67}" type="pres">
      <dgm:prSet presAssocID="{0C9456A3-75D3-4030-9D0C-F3449FF44F6F}" presName="compNode" presStyleCnt="0"/>
      <dgm:spPr/>
    </dgm:pt>
    <dgm:pt modelId="{BC6189F6-B3C9-4D73-83D0-450861F54780}" type="pres">
      <dgm:prSet presAssocID="{0C9456A3-75D3-4030-9D0C-F3449FF44F6F}" presName="bgRect" presStyleLbl="bgShp" presStyleIdx="0" presStyleCnt="2"/>
      <dgm:spPr/>
    </dgm:pt>
    <dgm:pt modelId="{C5CF33D5-9415-41DC-A5A0-EE323E7215ED}" type="pres">
      <dgm:prSet presAssocID="{0C9456A3-75D3-4030-9D0C-F3449FF44F6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F2A5EC5A-B830-4BAA-8412-48BF6F921EE8}" type="pres">
      <dgm:prSet presAssocID="{0C9456A3-75D3-4030-9D0C-F3449FF44F6F}" presName="spaceRect" presStyleCnt="0"/>
      <dgm:spPr/>
    </dgm:pt>
    <dgm:pt modelId="{FC5ADF02-278D-410E-ABD1-462DBAA6D62D}" type="pres">
      <dgm:prSet presAssocID="{0C9456A3-75D3-4030-9D0C-F3449FF44F6F}" presName="parTx" presStyleLbl="revTx" presStyleIdx="0" presStyleCnt="2">
        <dgm:presLayoutVars>
          <dgm:chMax val="0"/>
          <dgm:chPref val="0"/>
        </dgm:presLayoutVars>
      </dgm:prSet>
      <dgm:spPr/>
    </dgm:pt>
    <dgm:pt modelId="{84156CB2-3CBA-44B7-BD05-029A062351D5}" type="pres">
      <dgm:prSet presAssocID="{A8BC79F6-FC25-4398-87D6-5AC6B6B77F60}" presName="sibTrans" presStyleCnt="0"/>
      <dgm:spPr/>
    </dgm:pt>
    <dgm:pt modelId="{F5E6AB1C-D9CB-499F-BD8D-79B4AD1A0F04}" type="pres">
      <dgm:prSet presAssocID="{00593FB4-4AEA-4C59-8DFC-0D6A5EA84D3E}" presName="compNode" presStyleCnt="0"/>
      <dgm:spPr/>
    </dgm:pt>
    <dgm:pt modelId="{525993B4-102C-4D7D-BB78-62F111CB5707}" type="pres">
      <dgm:prSet presAssocID="{00593FB4-4AEA-4C59-8DFC-0D6A5EA84D3E}" presName="bgRect" presStyleLbl="bgShp" presStyleIdx="1" presStyleCnt="2"/>
      <dgm:spPr/>
    </dgm:pt>
    <dgm:pt modelId="{3DAC19D9-7C78-4AD2-A39F-0856DCB1835E}" type="pres">
      <dgm:prSet presAssocID="{00593FB4-4AEA-4C59-8DFC-0D6A5EA84D3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29DFB3CA-3A68-45F8-818B-1AD1FBF84EF1}" type="pres">
      <dgm:prSet presAssocID="{00593FB4-4AEA-4C59-8DFC-0D6A5EA84D3E}" presName="spaceRect" presStyleCnt="0"/>
      <dgm:spPr/>
    </dgm:pt>
    <dgm:pt modelId="{8DCBD3E7-0E2C-4F1F-BAC3-634E8A8734F4}" type="pres">
      <dgm:prSet presAssocID="{00593FB4-4AEA-4C59-8DFC-0D6A5EA84D3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7F12B32-F22E-9747-829D-50E94F07A792}" type="presOf" srcId="{0C9456A3-75D3-4030-9D0C-F3449FF44F6F}" destId="{FC5ADF02-278D-410E-ABD1-462DBAA6D62D}" srcOrd="0" destOrd="0" presId="urn:microsoft.com/office/officeart/2018/2/layout/IconVerticalSolidList"/>
    <dgm:cxn modelId="{CC6F5466-7B4A-44DE-B8B2-2A570182FA97}" srcId="{2829812C-8591-4A9A-9416-F06389C479C0}" destId="{00593FB4-4AEA-4C59-8DFC-0D6A5EA84D3E}" srcOrd="1" destOrd="0" parTransId="{B6C4C72A-3263-4EE1-B996-1544D9EE2044}" sibTransId="{D25BC3CB-4B81-4B0F-8918-755BBC3B07F5}"/>
    <dgm:cxn modelId="{F8539047-0BF1-5244-9092-297F6DF274C0}" type="presOf" srcId="{00593FB4-4AEA-4C59-8DFC-0D6A5EA84D3E}" destId="{8DCBD3E7-0E2C-4F1F-BAC3-634E8A8734F4}" srcOrd="0" destOrd="0" presId="urn:microsoft.com/office/officeart/2018/2/layout/IconVerticalSolidList"/>
    <dgm:cxn modelId="{62A4BEBC-D045-A64F-A99F-DF9344C8B422}" type="presOf" srcId="{2829812C-8591-4A9A-9416-F06389C479C0}" destId="{E7410904-355A-467E-8017-3BF331632C5F}" srcOrd="0" destOrd="0" presId="urn:microsoft.com/office/officeart/2018/2/layout/IconVerticalSolidList"/>
    <dgm:cxn modelId="{69059DBF-F7EF-4E45-A8C9-13CF6B76609D}" srcId="{2829812C-8591-4A9A-9416-F06389C479C0}" destId="{0C9456A3-75D3-4030-9D0C-F3449FF44F6F}" srcOrd="0" destOrd="0" parTransId="{2E45884E-5EE4-4B6C-9BCC-948306DAD5CA}" sibTransId="{A8BC79F6-FC25-4398-87D6-5AC6B6B77F60}"/>
    <dgm:cxn modelId="{24628D49-04D0-C541-A04F-E41561FAD4E4}" type="presParOf" srcId="{E7410904-355A-467E-8017-3BF331632C5F}" destId="{0BB55ECD-4750-40B3-9424-1801181B3B67}" srcOrd="0" destOrd="0" presId="urn:microsoft.com/office/officeart/2018/2/layout/IconVerticalSolidList"/>
    <dgm:cxn modelId="{A6C93646-C808-E440-829E-54A780F376F4}" type="presParOf" srcId="{0BB55ECD-4750-40B3-9424-1801181B3B67}" destId="{BC6189F6-B3C9-4D73-83D0-450861F54780}" srcOrd="0" destOrd="0" presId="urn:microsoft.com/office/officeart/2018/2/layout/IconVerticalSolidList"/>
    <dgm:cxn modelId="{174BD3F3-25C2-9344-A891-A32110AAA1D4}" type="presParOf" srcId="{0BB55ECD-4750-40B3-9424-1801181B3B67}" destId="{C5CF33D5-9415-41DC-A5A0-EE323E7215ED}" srcOrd="1" destOrd="0" presId="urn:microsoft.com/office/officeart/2018/2/layout/IconVerticalSolidList"/>
    <dgm:cxn modelId="{C4F2F585-DE33-5746-ABD3-BEA72A55D6D5}" type="presParOf" srcId="{0BB55ECD-4750-40B3-9424-1801181B3B67}" destId="{F2A5EC5A-B830-4BAA-8412-48BF6F921EE8}" srcOrd="2" destOrd="0" presId="urn:microsoft.com/office/officeart/2018/2/layout/IconVerticalSolidList"/>
    <dgm:cxn modelId="{8A5555D1-A06A-6D47-A1A9-36F26F83E070}" type="presParOf" srcId="{0BB55ECD-4750-40B3-9424-1801181B3B67}" destId="{FC5ADF02-278D-410E-ABD1-462DBAA6D62D}" srcOrd="3" destOrd="0" presId="urn:microsoft.com/office/officeart/2018/2/layout/IconVerticalSolidList"/>
    <dgm:cxn modelId="{67F16680-AFE8-2046-A7EA-AAAD91A0FDA4}" type="presParOf" srcId="{E7410904-355A-467E-8017-3BF331632C5F}" destId="{84156CB2-3CBA-44B7-BD05-029A062351D5}" srcOrd="1" destOrd="0" presId="urn:microsoft.com/office/officeart/2018/2/layout/IconVerticalSolidList"/>
    <dgm:cxn modelId="{8CBF7F0E-8805-CF4B-9312-2C5316075700}" type="presParOf" srcId="{E7410904-355A-467E-8017-3BF331632C5F}" destId="{F5E6AB1C-D9CB-499F-BD8D-79B4AD1A0F04}" srcOrd="2" destOrd="0" presId="urn:microsoft.com/office/officeart/2018/2/layout/IconVerticalSolidList"/>
    <dgm:cxn modelId="{56204D47-E0E7-4840-B641-C0FF66D69913}" type="presParOf" srcId="{F5E6AB1C-D9CB-499F-BD8D-79B4AD1A0F04}" destId="{525993B4-102C-4D7D-BB78-62F111CB5707}" srcOrd="0" destOrd="0" presId="urn:microsoft.com/office/officeart/2018/2/layout/IconVerticalSolidList"/>
    <dgm:cxn modelId="{E256C7C3-9CC6-E744-8734-0253E3911769}" type="presParOf" srcId="{F5E6AB1C-D9CB-499F-BD8D-79B4AD1A0F04}" destId="{3DAC19D9-7C78-4AD2-A39F-0856DCB1835E}" srcOrd="1" destOrd="0" presId="urn:microsoft.com/office/officeart/2018/2/layout/IconVerticalSolidList"/>
    <dgm:cxn modelId="{32FB7EFC-440A-FF46-9C6F-FB6B1A66F066}" type="presParOf" srcId="{F5E6AB1C-D9CB-499F-BD8D-79B4AD1A0F04}" destId="{29DFB3CA-3A68-45F8-818B-1AD1FBF84EF1}" srcOrd="2" destOrd="0" presId="urn:microsoft.com/office/officeart/2018/2/layout/IconVerticalSolidList"/>
    <dgm:cxn modelId="{DD9C0049-C7A3-074E-8374-B43C3F65DB49}" type="presParOf" srcId="{F5E6AB1C-D9CB-499F-BD8D-79B4AD1A0F04}" destId="{8DCBD3E7-0E2C-4F1F-BAC3-634E8A8734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06641-1F40-FC45-B003-F4EC7B20EC1D}">
      <dsp:nvSpPr>
        <dsp:cNvPr id="0" name=""/>
        <dsp:cNvSpPr/>
      </dsp:nvSpPr>
      <dsp:spPr>
        <a:xfrm>
          <a:off x="0" y="14138"/>
          <a:ext cx="10134600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"/>
              <a:cs typeface="Calibri"/>
            </a:rPr>
            <a:t>Human brain are at the center of  neurobiological systems.</a:t>
          </a:r>
        </a:p>
      </dsp:txBody>
      <dsp:txXfrm>
        <a:off x="50420" y="64558"/>
        <a:ext cx="10033760" cy="932014"/>
      </dsp:txXfrm>
    </dsp:sp>
    <dsp:sp modelId="{3AE82C08-68CF-1C45-9CCA-A2F770A3E39D}">
      <dsp:nvSpPr>
        <dsp:cNvPr id="0" name=""/>
        <dsp:cNvSpPr/>
      </dsp:nvSpPr>
      <dsp:spPr>
        <a:xfrm>
          <a:off x="0" y="1121872"/>
          <a:ext cx="10134600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"/>
              <a:cs typeface="Calibri"/>
            </a:rPr>
            <a:t>The interactions between brain regions are  key driving factors for disorder analysis.</a:t>
          </a:r>
        </a:p>
      </dsp:txBody>
      <dsp:txXfrm>
        <a:off x="50420" y="1172292"/>
        <a:ext cx="10033760" cy="932014"/>
      </dsp:txXfrm>
    </dsp:sp>
    <dsp:sp modelId="{ACDA7240-94BD-364B-A052-EE1FC1A6A3D2}">
      <dsp:nvSpPr>
        <dsp:cNvPr id="0" name=""/>
        <dsp:cNvSpPr/>
      </dsp:nvSpPr>
      <dsp:spPr>
        <a:xfrm>
          <a:off x="0" y="2229607"/>
          <a:ext cx="10134600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"/>
              <a:cs typeface="Calibri"/>
            </a:rPr>
            <a:t> Brain network: composed by nodes  representing brain regions and edges  representing interactions between them.</a:t>
          </a:r>
        </a:p>
      </dsp:txBody>
      <dsp:txXfrm>
        <a:off x="50420" y="2280027"/>
        <a:ext cx="10033760" cy="932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7B771-377A-1541-8ECD-FD72067CC833}">
      <dsp:nvSpPr>
        <dsp:cNvPr id="0" name=""/>
        <dsp:cNvSpPr/>
      </dsp:nvSpPr>
      <dsp:spPr>
        <a:xfrm>
          <a:off x="1278255" y="461"/>
          <a:ext cx="5113020" cy="25464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07" tIns="646808" rIns="99207" bIns="64680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cs typeface="Calibri"/>
            </a:rPr>
            <a:t>Brain network construction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"/>
              <a:cs typeface="Calibri"/>
            </a:rPr>
            <a:t>Restricted data accessibility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"/>
              <a:cs typeface="Calibri"/>
            </a:rPr>
            <a:t>Sophisticated brain imaging preprocessing and network construction  processes that differ across modalities</a:t>
          </a:r>
        </a:p>
      </dsp:txBody>
      <dsp:txXfrm>
        <a:off x="1278255" y="461"/>
        <a:ext cx="5113020" cy="2546487"/>
      </dsp:txXfrm>
    </dsp:sp>
    <dsp:sp modelId="{B1CDFAB3-64D5-1E44-8C9A-9FA4313688E1}">
      <dsp:nvSpPr>
        <dsp:cNvPr id="0" name=""/>
        <dsp:cNvSpPr/>
      </dsp:nvSpPr>
      <dsp:spPr>
        <a:xfrm>
          <a:off x="0" y="36010"/>
          <a:ext cx="1278255" cy="2546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41" tIns="251536" rIns="67641" bIns="251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/>
              <a:cs typeface="Calibri"/>
            </a:rPr>
            <a:t>Brain</a:t>
          </a:r>
        </a:p>
      </dsp:txBody>
      <dsp:txXfrm>
        <a:off x="0" y="36010"/>
        <a:ext cx="1278255" cy="2546487"/>
      </dsp:txXfrm>
    </dsp:sp>
    <dsp:sp modelId="{2B7430D2-74BD-6440-9D7C-309485D0A832}">
      <dsp:nvSpPr>
        <dsp:cNvPr id="0" name=""/>
        <dsp:cNvSpPr/>
      </dsp:nvSpPr>
      <dsp:spPr>
        <a:xfrm>
          <a:off x="1278255" y="2699738"/>
          <a:ext cx="5113020" cy="2546487"/>
        </a:xfrm>
        <a:prstGeom prst="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07" tIns="646808" rIns="99207" bIns="64680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cs typeface="Calibri"/>
            </a:rPr>
            <a:t>Analyze the resulting brain connectivity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"/>
              <a:cs typeface="Calibri"/>
            </a:rPr>
            <a:t>Build an assessment pipeline that is consistent and is based on metrics, baselines that are standardized designed, and can be reasonable for experimental conditions. </a:t>
          </a:r>
        </a:p>
      </dsp:txBody>
      <dsp:txXfrm>
        <a:off x="1278255" y="2699738"/>
        <a:ext cx="5113020" cy="2546487"/>
      </dsp:txXfrm>
    </dsp:sp>
    <dsp:sp modelId="{32D08562-5D49-674F-ACE3-1D79791B9943}">
      <dsp:nvSpPr>
        <dsp:cNvPr id="0" name=""/>
        <dsp:cNvSpPr/>
      </dsp:nvSpPr>
      <dsp:spPr>
        <a:xfrm>
          <a:off x="0" y="2699738"/>
          <a:ext cx="1278255" cy="2546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41" tIns="251536" rIns="67641" bIns="251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/>
              <a:cs typeface="Calibri"/>
            </a:rPr>
            <a:t>Analyze</a:t>
          </a:r>
        </a:p>
      </dsp:txBody>
      <dsp:txXfrm>
        <a:off x="0" y="2699738"/>
        <a:ext cx="1278255" cy="25464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9D708-6653-4EF6-8CFB-5F15E40500C3}">
      <dsp:nvSpPr>
        <dsp:cNvPr id="0" name=""/>
        <dsp:cNvSpPr/>
      </dsp:nvSpPr>
      <dsp:spPr>
        <a:xfrm>
          <a:off x="63459" y="1827422"/>
          <a:ext cx="894997" cy="89499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3E856-0ACD-4510-A84A-3B95F31063F9}">
      <dsp:nvSpPr>
        <dsp:cNvPr id="0" name=""/>
        <dsp:cNvSpPr/>
      </dsp:nvSpPr>
      <dsp:spPr>
        <a:xfrm>
          <a:off x="251409" y="2015371"/>
          <a:ext cx="519098" cy="5190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568A9-7FE2-4948-A878-B9960B7D07DC}">
      <dsp:nvSpPr>
        <dsp:cNvPr id="0" name=""/>
        <dsp:cNvSpPr/>
      </dsp:nvSpPr>
      <dsp:spPr>
        <a:xfrm>
          <a:off x="1150242" y="1827422"/>
          <a:ext cx="2109636" cy="894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Raw MRI data is not directly usable for brain network  construction and analysis → complicated preprocessing pipeline.</a:t>
          </a:r>
        </a:p>
      </dsp:txBody>
      <dsp:txXfrm>
        <a:off x="1150242" y="1827422"/>
        <a:ext cx="2109636" cy="894997"/>
      </dsp:txXfrm>
    </dsp:sp>
    <dsp:sp modelId="{AD556ECD-A76D-4070-BE04-31DC006B7730}">
      <dsp:nvSpPr>
        <dsp:cNvPr id="0" name=""/>
        <dsp:cNvSpPr/>
      </dsp:nvSpPr>
      <dsp:spPr>
        <a:xfrm>
          <a:off x="3627467" y="1827422"/>
          <a:ext cx="894997" cy="89499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8FFE0-7BAB-482C-A642-ADDD34256750}">
      <dsp:nvSpPr>
        <dsp:cNvPr id="0" name=""/>
        <dsp:cNvSpPr/>
      </dsp:nvSpPr>
      <dsp:spPr>
        <a:xfrm>
          <a:off x="3815416" y="2015371"/>
          <a:ext cx="519098" cy="5190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EA803-5986-4129-9F3C-B515535AFD36}">
      <dsp:nvSpPr>
        <dsp:cNvPr id="0" name=""/>
        <dsp:cNvSpPr/>
      </dsp:nvSpPr>
      <dsp:spPr>
        <a:xfrm>
          <a:off x="4714249" y="1827422"/>
          <a:ext cx="2109636" cy="894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Preprocessing steps are distinctive across modalities.</a:t>
          </a:r>
        </a:p>
      </dsp:txBody>
      <dsp:txXfrm>
        <a:off x="4714249" y="1827422"/>
        <a:ext cx="2109636" cy="894997"/>
      </dsp:txXfrm>
    </dsp:sp>
    <dsp:sp modelId="{3FD4ADAC-55F2-4C25-948F-E7FC269E3479}">
      <dsp:nvSpPr>
        <dsp:cNvPr id="0" name=""/>
        <dsp:cNvSpPr/>
      </dsp:nvSpPr>
      <dsp:spPr>
        <a:xfrm>
          <a:off x="7191474" y="1827422"/>
          <a:ext cx="894997" cy="89499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49096-EDF5-44A4-A32D-574EFFB22B92}">
      <dsp:nvSpPr>
        <dsp:cNvPr id="0" name=""/>
        <dsp:cNvSpPr/>
      </dsp:nvSpPr>
      <dsp:spPr>
        <a:xfrm>
          <a:off x="7379424" y="2015371"/>
          <a:ext cx="519098" cy="5190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F723D-C323-4C9B-968B-4AFC698EB470}">
      <dsp:nvSpPr>
        <dsp:cNvPr id="0" name=""/>
        <dsp:cNvSpPr/>
      </dsp:nvSpPr>
      <dsp:spPr>
        <a:xfrm>
          <a:off x="8278257" y="1827422"/>
          <a:ext cx="2109636" cy="894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The functionality of existing software tools varies. For </a:t>
          </a:r>
          <a:r>
            <a:rPr lang="en-US" sz="1800" kern="1200" err="1">
              <a:latin typeface="Calibri"/>
              <a:cs typeface="Calibri"/>
            </a:rPr>
            <a:t>dMRI</a:t>
          </a:r>
          <a:r>
            <a:rPr lang="en-US" sz="1800" kern="1200">
              <a:latin typeface="Calibri"/>
              <a:cs typeface="Calibri"/>
            </a:rPr>
            <a:t>,  none existing software contains all the necessary preprocessing  capabilities.</a:t>
          </a:r>
        </a:p>
      </dsp:txBody>
      <dsp:txXfrm>
        <a:off x="8278257" y="1827422"/>
        <a:ext cx="2109636" cy="894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20132-9495-4084-BC56-E77C582591B1}">
      <dsp:nvSpPr>
        <dsp:cNvPr id="0" name=""/>
        <dsp:cNvSpPr/>
      </dsp:nvSpPr>
      <dsp:spPr>
        <a:xfrm>
          <a:off x="852188" y="751263"/>
          <a:ext cx="1074176" cy="10741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6487B-9658-4588-BBBB-FD2967044FE3}">
      <dsp:nvSpPr>
        <dsp:cNvPr id="0" name=""/>
        <dsp:cNvSpPr/>
      </dsp:nvSpPr>
      <dsp:spPr>
        <a:xfrm>
          <a:off x="195747" y="2365680"/>
          <a:ext cx="2387058" cy="1986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"/>
              <a:cs typeface="Calibri"/>
            </a:rPr>
            <a:t>Node features</a:t>
          </a:r>
          <a:r>
            <a:rPr lang="en-US" sz="1600" kern="1200">
              <a:latin typeface="Calibri"/>
              <a:cs typeface="Calibri"/>
            </a:rPr>
            <a:t>:  captures the whole picture of  structural information in the brain network and preserves pairwise connections used to perform brain parcellation.</a:t>
          </a:r>
        </a:p>
      </dsp:txBody>
      <dsp:txXfrm>
        <a:off x="195747" y="2365680"/>
        <a:ext cx="2387058" cy="1986372"/>
      </dsp:txXfrm>
    </dsp:sp>
    <dsp:sp modelId="{66832AFA-6FD5-4896-A2FF-6BEFF0AD6B30}">
      <dsp:nvSpPr>
        <dsp:cNvPr id="0" name=""/>
        <dsp:cNvSpPr/>
      </dsp:nvSpPr>
      <dsp:spPr>
        <a:xfrm>
          <a:off x="3656981" y="751263"/>
          <a:ext cx="1074176" cy="10741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C1E93-978A-4148-834F-411663DBC407}">
      <dsp:nvSpPr>
        <dsp:cNvPr id="0" name=""/>
        <dsp:cNvSpPr/>
      </dsp:nvSpPr>
      <dsp:spPr>
        <a:xfrm>
          <a:off x="3000540" y="2365680"/>
          <a:ext cx="2387058" cy="1986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"/>
              <a:cs typeface="Calibri"/>
            </a:rPr>
            <a:t>Message passing</a:t>
          </a:r>
          <a:r>
            <a:rPr lang="en-US" sz="1600" kern="1200">
              <a:latin typeface="Calibri"/>
              <a:cs typeface="Calibri"/>
            </a:rPr>
            <a:t>: </a:t>
          </a:r>
          <a:r>
            <a:rPr lang="en-US" sz="1600" u="heavy" kern="1200">
              <a:uFillTx/>
              <a:latin typeface="Calibri"/>
              <a:cs typeface="Calibri"/>
            </a:rPr>
            <a:t>node </a:t>
          </a:r>
          <a:r>
            <a:rPr lang="en-US" sz="1600" u="heavy" kern="1200" err="1">
              <a:uFillTx/>
              <a:latin typeface="Calibri"/>
              <a:cs typeface="Calibri"/>
            </a:rPr>
            <a:t>concat</a:t>
          </a:r>
          <a:r>
            <a:rPr lang="en-US" sz="1600" kern="1200">
              <a:latin typeface="Calibri"/>
              <a:cs typeface="Calibri"/>
            </a:rPr>
            <a:t> reinforces self-representation of the central  node during each step of message passing.</a:t>
          </a:r>
        </a:p>
      </dsp:txBody>
      <dsp:txXfrm>
        <a:off x="3000540" y="2365680"/>
        <a:ext cx="2387058" cy="1986372"/>
      </dsp:txXfrm>
    </dsp:sp>
    <dsp:sp modelId="{67970051-E56E-4FB2-BE99-54C6C0B756B8}">
      <dsp:nvSpPr>
        <dsp:cNvPr id="0" name=""/>
        <dsp:cNvSpPr/>
      </dsp:nvSpPr>
      <dsp:spPr>
        <a:xfrm>
          <a:off x="6461775" y="751263"/>
          <a:ext cx="1074176" cy="10741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F8624-CB68-4447-8D00-21FB0DC0207C}">
      <dsp:nvSpPr>
        <dsp:cNvPr id="0" name=""/>
        <dsp:cNvSpPr/>
      </dsp:nvSpPr>
      <dsp:spPr>
        <a:xfrm>
          <a:off x="5805334" y="2365680"/>
          <a:ext cx="2387058" cy="1986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"/>
              <a:cs typeface="Calibri"/>
            </a:rPr>
            <a:t>Attention-enhanced message passing</a:t>
          </a:r>
          <a:r>
            <a:rPr lang="en-US" sz="1600" kern="1200">
              <a:latin typeface="Calibri"/>
              <a:cs typeface="Calibri"/>
            </a:rPr>
            <a:t>: the attention mechanism utilizes  learnable attention weights in addition to the fixed edge weights in the  aggregation and update process of GNNs.</a:t>
          </a:r>
        </a:p>
      </dsp:txBody>
      <dsp:txXfrm>
        <a:off x="5805334" y="2365680"/>
        <a:ext cx="2387058" cy="1986372"/>
      </dsp:txXfrm>
    </dsp:sp>
    <dsp:sp modelId="{4A5D5C23-2B51-4724-B870-43DA4EBB77E3}">
      <dsp:nvSpPr>
        <dsp:cNvPr id="0" name=""/>
        <dsp:cNvSpPr/>
      </dsp:nvSpPr>
      <dsp:spPr>
        <a:xfrm>
          <a:off x="9266568" y="751263"/>
          <a:ext cx="1074176" cy="10741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35DA3-615E-4D69-835B-7B3C6909BB03}">
      <dsp:nvSpPr>
        <dsp:cNvPr id="0" name=""/>
        <dsp:cNvSpPr/>
      </dsp:nvSpPr>
      <dsp:spPr>
        <a:xfrm>
          <a:off x="8610127" y="2365680"/>
          <a:ext cx="2387058" cy="1986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"/>
              <a:cs typeface="Calibri"/>
            </a:rPr>
            <a:t>Pooling strategies</a:t>
          </a:r>
          <a:r>
            <a:rPr lang="en-US" sz="1600" kern="1200">
              <a:latin typeface="Calibri"/>
              <a:cs typeface="Calibri"/>
            </a:rPr>
            <a:t>: in </a:t>
          </a:r>
          <a:r>
            <a:rPr lang="en-US" sz="1600" u="heavy" kern="1200" err="1">
              <a:uFillTx/>
              <a:latin typeface="Calibri"/>
              <a:cs typeface="Calibri"/>
            </a:rPr>
            <a:t>concat</a:t>
          </a:r>
          <a:r>
            <a:rPr lang="en-US" sz="1600" u="heavy" kern="1200">
              <a:uFillTx/>
              <a:latin typeface="Calibri"/>
              <a:cs typeface="Calibri"/>
            </a:rPr>
            <a:t> pooling</a:t>
          </a:r>
          <a:r>
            <a:rPr lang="en-US" sz="1600" kern="1200">
              <a:latin typeface="Calibri"/>
              <a:cs typeface="Calibri"/>
            </a:rPr>
            <a:t>, the final node representations of all  the brain regions are kept in the graph-level representation for classifiers.</a:t>
          </a:r>
        </a:p>
      </dsp:txBody>
      <dsp:txXfrm>
        <a:off x="8610127" y="2365680"/>
        <a:ext cx="2387058" cy="19863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1C5F6-01E5-7844-82B9-9E9751E56387}">
      <dsp:nvSpPr>
        <dsp:cNvPr id="0" name=""/>
        <dsp:cNvSpPr/>
      </dsp:nvSpPr>
      <dsp:spPr>
        <a:xfrm>
          <a:off x="0" y="337861"/>
          <a:ext cx="6391275" cy="8353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  <a:cs typeface="Calibri"/>
            </a:rPr>
            <a:t>A </a:t>
          </a:r>
          <a:r>
            <a:rPr lang="en-US" sz="2100" b="1" i="1" kern="1200">
              <a:latin typeface="Calibri"/>
              <a:cs typeface="Calibri"/>
            </a:rPr>
            <a:t>unified</a:t>
          </a:r>
          <a:r>
            <a:rPr lang="en-US" sz="2100" b="1" kern="1200">
              <a:latin typeface="Calibri"/>
              <a:cs typeface="Calibri"/>
            </a:rPr>
            <a:t>, </a:t>
          </a:r>
          <a:r>
            <a:rPr lang="en-US" sz="2100" b="1" i="1" kern="1200">
              <a:latin typeface="Calibri"/>
              <a:cs typeface="Calibri"/>
            </a:rPr>
            <a:t>modular</a:t>
          </a:r>
          <a:r>
            <a:rPr lang="en-US" sz="2100" b="1" kern="1200">
              <a:latin typeface="Calibri"/>
              <a:cs typeface="Calibri"/>
            </a:rPr>
            <a:t>, </a:t>
          </a:r>
          <a:r>
            <a:rPr lang="en-US" sz="2100" b="1" i="1" kern="1200">
              <a:latin typeface="Calibri"/>
              <a:cs typeface="Calibri"/>
            </a:rPr>
            <a:t>scalable</a:t>
          </a:r>
          <a:r>
            <a:rPr lang="en-US" sz="2100" b="1" kern="1200">
              <a:latin typeface="Calibri"/>
              <a:cs typeface="Calibri"/>
            </a:rPr>
            <a:t>, and </a:t>
          </a:r>
          <a:r>
            <a:rPr lang="en-US" sz="2100" b="1" i="1" kern="1200">
              <a:latin typeface="Calibri"/>
              <a:cs typeface="Calibri"/>
            </a:rPr>
            <a:t>reproducible </a:t>
          </a:r>
          <a:r>
            <a:rPr lang="en-US" sz="2100" kern="1200">
              <a:latin typeface="Calibri"/>
              <a:cs typeface="Calibri"/>
            </a:rPr>
            <a:t>framework for brain  network analysis with GNNs</a:t>
          </a:r>
        </a:p>
      </dsp:txBody>
      <dsp:txXfrm>
        <a:off x="40780" y="378641"/>
        <a:ext cx="6309715" cy="753819"/>
      </dsp:txXfrm>
    </dsp:sp>
    <dsp:sp modelId="{0B1896FF-F93B-F544-97D0-D4492C6149F5}">
      <dsp:nvSpPr>
        <dsp:cNvPr id="0" name=""/>
        <dsp:cNvSpPr/>
      </dsp:nvSpPr>
      <dsp:spPr>
        <a:xfrm>
          <a:off x="0" y="1233721"/>
          <a:ext cx="6391275" cy="835379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  <a:cs typeface="Calibri"/>
            </a:rPr>
            <a:t>Summarize the preprocessing and construction pipelines for both functional  and structural brain networks</a:t>
          </a:r>
        </a:p>
      </dsp:txBody>
      <dsp:txXfrm>
        <a:off x="40780" y="1274501"/>
        <a:ext cx="6309715" cy="753819"/>
      </dsp:txXfrm>
    </dsp:sp>
    <dsp:sp modelId="{8E651209-6833-2249-B48D-61FF80796425}">
      <dsp:nvSpPr>
        <dsp:cNvPr id="0" name=""/>
        <dsp:cNvSpPr/>
      </dsp:nvSpPr>
      <dsp:spPr>
        <a:xfrm>
          <a:off x="0" y="2129581"/>
          <a:ext cx="6391275" cy="835379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  <a:cs typeface="Calibri"/>
            </a:rPr>
            <a:t>Decompose the design space of GNNs for brain network analysis into four  modules:</a:t>
          </a:r>
        </a:p>
      </dsp:txBody>
      <dsp:txXfrm>
        <a:off x="40780" y="2170361"/>
        <a:ext cx="6309715" cy="753819"/>
      </dsp:txXfrm>
    </dsp:sp>
    <dsp:sp modelId="{8FD3D4A6-D48D-3443-AC85-62F79E00C3CF}">
      <dsp:nvSpPr>
        <dsp:cNvPr id="0" name=""/>
        <dsp:cNvSpPr/>
      </dsp:nvSpPr>
      <dsp:spPr>
        <a:xfrm>
          <a:off x="0" y="2964961"/>
          <a:ext cx="6391275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92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>
              <a:latin typeface="Calibri"/>
              <a:cs typeface="Calibri"/>
            </a:rPr>
            <a:t>(a) node features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>
              <a:latin typeface="Calibri"/>
              <a:cs typeface="Calibri"/>
            </a:rPr>
            <a:t>(b) message passing mechanisms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>
              <a:latin typeface="Calibri"/>
              <a:cs typeface="Calibri"/>
            </a:rPr>
            <a:t>(c) attention mechanisms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>
              <a:latin typeface="Calibri"/>
              <a:cs typeface="Calibri"/>
            </a:rPr>
            <a:t>(d) pooling strategies.</a:t>
          </a:r>
        </a:p>
      </dsp:txBody>
      <dsp:txXfrm>
        <a:off x="0" y="2964961"/>
        <a:ext cx="6391275" cy="1108485"/>
      </dsp:txXfrm>
    </dsp:sp>
    <dsp:sp modelId="{741BEC3B-1A8C-E44F-BEDD-012D6272BD89}">
      <dsp:nvSpPr>
        <dsp:cNvPr id="0" name=""/>
        <dsp:cNvSpPr/>
      </dsp:nvSpPr>
      <dsp:spPr>
        <a:xfrm>
          <a:off x="0" y="4073446"/>
          <a:ext cx="6391275" cy="835379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  <a:cs typeface="Calibri"/>
            </a:rPr>
            <a:t>Conduct a variety of empirical studies and suggest a set of general recipes for  effective GNN designs</a:t>
          </a:r>
        </a:p>
      </dsp:txBody>
      <dsp:txXfrm>
        <a:off x="40780" y="4114226"/>
        <a:ext cx="6309715" cy="7538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FC58D-B52D-4C5A-8590-D6EB4428BDAE}">
      <dsp:nvSpPr>
        <dsp:cNvPr id="0" name=""/>
        <dsp:cNvSpPr/>
      </dsp:nvSpPr>
      <dsp:spPr>
        <a:xfrm>
          <a:off x="1565158" y="19590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D101A-6EFF-40FC-84E3-D832F67B5169}">
      <dsp:nvSpPr>
        <dsp:cNvPr id="0" name=""/>
        <dsp:cNvSpPr/>
      </dsp:nvSpPr>
      <dsp:spPr>
        <a:xfrm>
          <a:off x="377158" y="2637882"/>
          <a:ext cx="432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"/>
              <a:cs typeface="Calibri"/>
            </a:rPr>
            <a:t>Graph structure mysteriousness</a:t>
          </a:r>
          <a:r>
            <a:rPr lang="en-US" sz="1400" kern="1200">
              <a:latin typeface="Calibri"/>
              <a:cs typeface="Calibri"/>
            </a:rPr>
            <a:t>: for brain networks, what  kinds of graph structures (e.g., communities, subgraphs) are  effective beyond the pairwise connections are still unknown.</a:t>
          </a:r>
        </a:p>
      </dsp:txBody>
      <dsp:txXfrm>
        <a:off x="377158" y="2637882"/>
        <a:ext cx="4320000" cy="877500"/>
      </dsp:txXfrm>
    </dsp:sp>
    <dsp:sp modelId="{44A5965D-3C2D-4812-8994-D3E5950C6BD7}">
      <dsp:nvSpPr>
        <dsp:cNvPr id="0" name=""/>
        <dsp:cNvSpPr/>
      </dsp:nvSpPr>
      <dsp:spPr>
        <a:xfrm>
          <a:off x="6641158" y="19590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C60F2-F1A6-47FD-9D23-CD35280D5883}">
      <dsp:nvSpPr>
        <dsp:cNvPr id="0" name=""/>
        <dsp:cNvSpPr/>
      </dsp:nvSpPr>
      <dsp:spPr>
        <a:xfrm>
          <a:off x="5453158" y="2637882"/>
          <a:ext cx="432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alibri"/>
              <a:cs typeface="Calibri"/>
            </a:rPr>
            <a:t>Limited Datasets</a:t>
          </a:r>
          <a:r>
            <a:rPr lang="en-US" sz="1500" kern="1200">
              <a:latin typeface="Calibri"/>
              <a:cs typeface="Calibri"/>
            </a:rPr>
            <a:t>: the small size of neuroimaging datasets may  limit the effectiveness and generalization ability of complex deep  learning models.</a:t>
          </a:r>
        </a:p>
      </dsp:txBody>
      <dsp:txXfrm>
        <a:off x="5453158" y="2637882"/>
        <a:ext cx="4320000" cy="877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189F6-B3C9-4D73-83D0-450861F54780}">
      <dsp:nvSpPr>
        <dsp:cNvPr id="0" name=""/>
        <dsp:cNvSpPr/>
      </dsp:nvSpPr>
      <dsp:spPr>
        <a:xfrm>
          <a:off x="0" y="852586"/>
          <a:ext cx="6391275" cy="1574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F33D5-9415-41DC-A5A0-EE323E7215ED}">
      <dsp:nvSpPr>
        <dsp:cNvPr id="0" name=""/>
        <dsp:cNvSpPr/>
      </dsp:nvSpPr>
      <dsp:spPr>
        <a:xfrm>
          <a:off x="476136" y="1206738"/>
          <a:ext cx="865703" cy="86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ADF02-278D-410E-ABD1-462DBAA6D62D}">
      <dsp:nvSpPr>
        <dsp:cNvPr id="0" name=""/>
        <dsp:cNvSpPr/>
      </dsp:nvSpPr>
      <dsp:spPr>
        <a:xfrm>
          <a:off x="1817977" y="852586"/>
          <a:ext cx="4573297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alibri"/>
              <a:cs typeface="Calibri"/>
            </a:rPr>
            <a:t>Neurology-driven GNN designs</a:t>
          </a:r>
          <a:r>
            <a:rPr lang="en-US" sz="1500" kern="1200">
              <a:latin typeface="Calibri"/>
              <a:cs typeface="Calibri"/>
            </a:rPr>
            <a:t>: to design the GNN  architectures based on neurological understanding of brain signals, especially disease-specific ones.</a:t>
          </a:r>
        </a:p>
      </dsp:txBody>
      <dsp:txXfrm>
        <a:off x="1817977" y="852586"/>
        <a:ext cx="4573297" cy="1574006"/>
      </dsp:txXfrm>
    </dsp:sp>
    <dsp:sp modelId="{525993B4-102C-4D7D-BB78-62F111CB5707}">
      <dsp:nvSpPr>
        <dsp:cNvPr id="0" name=""/>
        <dsp:cNvSpPr/>
      </dsp:nvSpPr>
      <dsp:spPr>
        <a:xfrm>
          <a:off x="0" y="2820094"/>
          <a:ext cx="6391275" cy="1574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C19D9-7C78-4AD2-A39F-0856DCB1835E}">
      <dsp:nvSpPr>
        <dsp:cNvPr id="0" name=""/>
        <dsp:cNvSpPr/>
      </dsp:nvSpPr>
      <dsp:spPr>
        <a:xfrm>
          <a:off x="476136" y="3174245"/>
          <a:ext cx="865703" cy="86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9000" r="-39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BD3E7-0E2C-4F1F-BAC3-634E8A8734F4}">
      <dsp:nvSpPr>
        <dsp:cNvPr id="0" name=""/>
        <dsp:cNvSpPr/>
      </dsp:nvSpPr>
      <dsp:spPr>
        <a:xfrm>
          <a:off x="1817977" y="2820094"/>
          <a:ext cx="4573297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alibri"/>
              <a:cs typeface="Calibri"/>
            </a:rPr>
            <a:t>Pre-training and transfer learning of GNNs</a:t>
          </a:r>
          <a:r>
            <a:rPr lang="en-US" sz="1500" kern="1200">
              <a:latin typeface="Calibri"/>
              <a:cs typeface="Calibri"/>
            </a:rPr>
            <a:t>: to design  techniques that can train complex GNN models across studies and  cohorts. Besides, information sharing across different diseases  could lead to a better understanding of cross-disorder  commonalities.</a:t>
          </a:r>
        </a:p>
      </dsp:txBody>
      <dsp:txXfrm>
        <a:off x="1817977" y="2820094"/>
        <a:ext cx="4573297" cy="157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707D-382B-F64C-ACDE-BD72A9AE6777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B081F-626C-364F-AF45-E16AAE4B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7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</a:pPr>
            <a:fld id="{52013EE7-43F5-574E-861F-EF945C7FF58C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5492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7161C0FD-A645-ED44-9E60-0D4125CCAFF3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10788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9F027ACA-38DD-3A4F-A6F6-766FABEF4DE5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54347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12DFFBBB-8D3C-0440-AF86-63E1162CE718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703376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8E721F1F-E650-6D41-BA1A-58E497B80C0E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59568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0F84B10E-701B-DB48-9CA6-D0D6D071C159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88999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0BAA8F5B-9C15-7B48-86F8-A736B70973F6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7115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fld id="{DEF14E8E-2B3C-B946-A1B2-4793DD7D100F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96880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fld id="{2250295F-8204-D349-BF32-62AE5D68808D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34136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23315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415"/>
              </a:lnSpc>
            </a:pPr>
            <a:r>
              <a:rPr lang="en-US" spc="-5"/>
              <a:t>November 21 2022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</a:pPr>
            <a:fld id="{F72901AD-4C10-C741-AD98-80EF43B3DAC4}" type="datetime1">
              <a:rPr lang="en-IN" spc="-5" smtClean="0"/>
              <a:t>20-11-2022</a:t>
            </a:fld>
            <a:endParaRPr spc="-5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Georgia"/>
                <a:cs typeface="Georgia"/>
              </a:defRPr>
            </a:lvl1pPr>
          </a:lstStyle>
          <a:p>
            <a:pPr marL="3429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78448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82CCB9C9-2979-D143-877E-C7B79A7AA0B3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71818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A2F59A4C-D7F1-8942-8A1C-2AF027C75EC3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79447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47AC68CE-C199-C147-A3FA-4EE6BE8B7AF9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56069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077B9E3A-77CE-EE45-BB64-2F7CE715285C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09975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8ED82120-715E-2E49-B80C-00FDEA75C2AD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72822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2CD16D09-0CF8-EA4C-A4A6-31C9D70C31D4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37000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F686572A-E4DA-5D47-AA3F-A592641690B7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08319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fld id="{8E3C4CDF-0936-C742-8B71-BCE77CA262B9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November 21 2022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40456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marL="12700">
              <a:lnSpc>
                <a:spcPct val="100000"/>
              </a:lnSpc>
            </a:pPr>
            <a:fld id="{56CA70A3-1493-C54E-B174-0AF8504DC3C2}" type="datetime1">
              <a:rPr lang="en-IN" spc="-5" smtClean="0"/>
              <a:t>20-11-2022</a:t>
            </a:fld>
            <a:endParaRPr lang="en-IN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51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2731" y="134515"/>
            <a:ext cx="9294812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marR="5080">
              <a:lnSpc>
                <a:spcPct val="90000"/>
              </a:lnSpc>
            </a:pPr>
            <a:r>
              <a:rPr lang="en-US" sz="4200" b="1" spc="-5" err="1">
                <a:latin typeface="Calibri"/>
                <a:cs typeface="Calibri"/>
              </a:rPr>
              <a:t>BrainGB</a:t>
            </a:r>
            <a:r>
              <a:rPr lang="en-US" sz="4200" b="1" spc="-5">
                <a:latin typeface="Calibri"/>
                <a:cs typeface="Calibri"/>
              </a:rPr>
              <a:t>:</a:t>
            </a:r>
            <a:r>
              <a:rPr lang="en-US" sz="4200" b="1" spc="-10">
                <a:latin typeface="Calibri"/>
                <a:cs typeface="Calibri"/>
              </a:rPr>
              <a:t> </a:t>
            </a:r>
            <a:r>
              <a:rPr lang="en-US" sz="4200" b="1">
                <a:latin typeface="Calibri"/>
                <a:cs typeface="Calibri"/>
              </a:rPr>
              <a:t>A </a:t>
            </a:r>
            <a:r>
              <a:rPr lang="en-US" sz="4200" b="1" spc="-5">
                <a:latin typeface="Calibri"/>
                <a:cs typeface="Calibri"/>
              </a:rPr>
              <a:t>Benchmark</a:t>
            </a:r>
            <a:r>
              <a:rPr lang="en-US" sz="4200" b="1" spc="10">
                <a:latin typeface="Calibri"/>
                <a:cs typeface="Calibri"/>
              </a:rPr>
              <a:t> </a:t>
            </a:r>
            <a:r>
              <a:rPr lang="en-US" sz="4200" b="1" spc="-5">
                <a:latin typeface="Calibri"/>
                <a:cs typeface="Calibri"/>
              </a:rPr>
              <a:t>for</a:t>
            </a:r>
            <a:r>
              <a:rPr lang="en-US" sz="4200" b="1">
                <a:latin typeface="Calibri"/>
                <a:cs typeface="Calibri"/>
              </a:rPr>
              <a:t> </a:t>
            </a:r>
            <a:r>
              <a:rPr lang="en-US" sz="4200" b="1" spc="-5">
                <a:latin typeface="Calibri"/>
                <a:cs typeface="Calibri"/>
              </a:rPr>
              <a:t>Brain</a:t>
            </a:r>
            <a:r>
              <a:rPr lang="en-US" sz="4200" b="1" spc="5">
                <a:latin typeface="Calibri"/>
                <a:cs typeface="Calibri"/>
              </a:rPr>
              <a:t> </a:t>
            </a:r>
            <a:r>
              <a:rPr lang="en-US" sz="4200" b="1" spc="-5">
                <a:latin typeface="Calibri"/>
                <a:cs typeface="Calibri"/>
              </a:rPr>
              <a:t>Network </a:t>
            </a:r>
            <a:r>
              <a:rPr lang="en-US" sz="4200" b="1" spc="-750">
                <a:latin typeface="Calibri"/>
                <a:cs typeface="Calibri"/>
              </a:rPr>
              <a:t> </a:t>
            </a:r>
            <a:r>
              <a:rPr lang="en-US" sz="4200" b="1" spc="-5">
                <a:latin typeface="Calibri"/>
                <a:cs typeface="Calibri"/>
              </a:rPr>
              <a:t>Analysis</a:t>
            </a:r>
            <a:r>
              <a:rPr lang="en-US" sz="4200" b="1">
                <a:latin typeface="Calibri"/>
                <a:cs typeface="Calibri"/>
              </a:rPr>
              <a:t> </a:t>
            </a:r>
            <a:r>
              <a:rPr lang="en-US" sz="4200" b="1" spc="-5">
                <a:latin typeface="Calibri"/>
                <a:cs typeface="Calibri"/>
              </a:rPr>
              <a:t>with</a:t>
            </a:r>
            <a:r>
              <a:rPr lang="en-US" sz="4200" b="1">
                <a:latin typeface="Calibri"/>
                <a:cs typeface="Calibri"/>
              </a:rPr>
              <a:t> </a:t>
            </a:r>
            <a:r>
              <a:rPr lang="en-US" sz="4200" b="1" spc="-5">
                <a:latin typeface="Calibri"/>
                <a:cs typeface="Calibri"/>
              </a:rPr>
              <a:t>Graph</a:t>
            </a:r>
            <a:r>
              <a:rPr lang="en-US" sz="4200" b="1">
                <a:latin typeface="Calibri"/>
                <a:cs typeface="Calibri"/>
              </a:rPr>
              <a:t> </a:t>
            </a:r>
            <a:r>
              <a:rPr lang="en-US" sz="4200" b="1" spc="-10">
                <a:latin typeface="Calibri"/>
                <a:cs typeface="Calibri"/>
              </a:rPr>
              <a:t>Neural</a:t>
            </a:r>
            <a:r>
              <a:rPr lang="en-US" sz="4200" b="1" spc="10">
                <a:latin typeface="Calibri"/>
                <a:cs typeface="Calibri"/>
              </a:rPr>
              <a:t> </a:t>
            </a:r>
            <a:r>
              <a:rPr lang="en-US" sz="4200" b="1" spc="-5">
                <a:latin typeface="Calibri"/>
                <a:cs typeface="Calibri"/>
              </a:rPr>
              <a:t>Networks</a:t>
            </a:r>
            <a:endParaRPr lang="en-US" sz="4200" b="1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6662" y="3224718"/>
            <a:ext cx="5428551" cy="1622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6858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cap="all" spc="-5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Hejie</a:t>
            </a:r>
            <a:r>
              <a:rPr lang="en-US" cap="all" spc="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Cui</a:t>
            </a:r>
            <a:r>
              <a:rPr lang="en-US" cap="all" spc="-7" baseline="25252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1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,</a:t>
            </a:r>
            <a:r>
              <a:rPr lang="en-US" cap="all" spc="1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Wei</a:t>
            </a:r>
            <a:r>
              <a:rPr lang="en-US" cap="all" spc="1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Dai</a:t>
            </a:r>
            <a:r>
              <a:rPr lang="en-US" cap="all" spc="-7" baseline="25252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1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,</a:t>
            </a:r>
            <a:r>
              <a:rPr lang="en-US" cap="all" spc="1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Yanqiao</a:t>
            </a:r>
            <a:r>
              <a:rPr lang="en-US" cap="all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Zhu</a:t>
            </a:r>
            <a:r>
              <a:rPr lang="en-US" cap="all" spc="-7" baseline="25252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2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,</a:t>
            </a:r>
            <a:r>
              <a:rPr lang="en-US" cap="all" spc="1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Xuan</a:t>
            </a:r>
            <a:r>
              <a:rPr lang="en-US" cap="all" spc="1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Kan</a:t>
            </a:r>
            <a:r>
              <a:rPr lang="en-US" cap="all" spc="-7" baseline="25252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1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,</a:t>
            </a:r>
            <a:r>
              <a:rPr lang="en-US" cap="all" spc="1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Antonio</a:t>
            </a:r>
            <a:r>
              <a:rPr lang="en-US" cap="all" spc="1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Chen</a:t>
            </a:r>
            <a:r>
              <a:rPr lang="en-US" cap="all" spc="-7" baseline="25252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1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,</a:t>
            </a:r>
            <a:r>
              <a:rPr lang="en-US" cap="all" spc="1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Joshua</a:t>
            </a:r>
            <a:r>
              <a:rPr lang="en-US" cap="all" spc="1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Lukemire</a:t>
            </a:r>
            <a:r>
              <a:rPr lang="en-US" cap="all" spc="-7" baseline="25252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3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, </a:t>
            </a:r>
            <a:r>
              <a:rPr lang="en-US" cap="all" spc="-37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Liang</a:t>
            </a:r>
            <a:r>
              <a:rPr lang="en-US" cap="all" spc="-1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Zhan</a:t>
            </a:r>
            <a:r>
              <a:rPr lang="en-US" cap="all" spc="-7" baseline="25252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4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,</a:t>
            </a:r>
            <a:r>
              <a:rPr lang="en-US" cap="all" spc="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Lifang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spc="-1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He</a:t>
            </a:r>
            <a:r>
              <a:rPr lang="en-US" cap="all" spc="-15" baseline="25252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5</a:t>
            </a:r>
            <a:r>
              <a:rPr lang="en-US" cap="all" spc="-1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,</a:t>
            </a:r>
            <a:r>
              <a:rPr lang="en-US" cap="all" spc="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Ying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Guo</a:t>
            </a:r>
            <a:r>
              <a:rPr lang="en-US" cap="all" spc="-7" baseline="25252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3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,</a:t>
            </a:r>
            <a:r>
              <a:rPr lang="en-US" cap="all" spc="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Carl</a:t>
            </a:r>
            <a:r>
              <a:rPr lang="en-US" cap="all" spc="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cap="all" spc="-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Yang</a:t>
            </a:r>
            <a:r>
              <a:rPr lang="en-US" cap="all" spc="-7" baseline="25252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1</a:t>
            </a:r>
            <a:r>
              <a:rPr lang="en-US" cap="all" spc="-7" baseline="50505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†</a:t>
            </a:r>
            <a:endParaRPr lang="en-US" cap="all" baseline="50505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object 9"/>
          <p:cNvSpPr txBox="1"/>
          <p:nvPr/>
        </p:nvSpPr>
        <p:spPr>
          <a:xfrm>
            <a:off x="6933406" y="5063183"/>
            <a:ext cx="4724400" cy="1150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300" kern="1200" spc="-5">
                <a:solidFill>
                  <a:schemeClr val="bg1"/>
                </a:solidFill>
                <a:latin typeface="Calibri"/>
                <a:cs typeface="Calibri"/>
              </a:rPr>
              <a:t>Presented</a:t>
            </a:r>
            <a:r>
              <a:rPr lang="en-US" sz="1300" kern="1200" spc="-1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300" kern="1200">
                <a:solidFill>
                  <a:schemeClr val="bg1"/>
                </a:solidFill>
                <a:latin typeface="Calibri"/>
                <a:cs typeface="Calibri"/>
              </a:rPr>
              <a:t>by :</a:t>
            </a:r>
            <a:r>
              <a:rPr lang="en-US" sz="1300">
                <a:solidFill>
                  <a:schemeClr val="bg1"/>
                </a:solidFill>
                <a:latin typeface="Calibri"/>
                <a:cs typeface="Calibri"/>
              </a:rPr>
              <a:t> </a:t>
            </a:r>
            <a:endParaRPr lang="en-US" sz="1300" kern="120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300" kern="1200">
                <a:solidFill>
                  <a:schemeClr val="bg1"/>
                </a:solidFill>
                <a:latin typeface="Calibri"/>
                <a:cs typeface="Calibri"/>
              </a:rPr>
              <a:t>Deepa </a:t>
            </a:r>
            <a:r>
              <a:rPr lang="en-US" sz="1300" kern="1200" err="1">
                <a:solidFill>
                  <a:schemeClr val="bg1"/>
                </a:solidFill>
                <a:latin typeface="Calibri"/>
                <a:cs typeface="Calibri"/>
              </a:rPr>
              <a:t>Tilwani</a:t>
            </a:r>
            <a:endParaRPr lang="en-US" sz="1300" kern="120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300" kern="1200">
                <a:solidFill>
                  <a:schemeClr val="bg1"/>
                </a:solidFill>
                <a:latin typeface="Calibri"/>
                <a:cs typeface="Calibri"/>
              </a:rPr>
              <a:t>PhD Student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300" kern="1200">
                <a:solidFill>
                  <a:schemeClr val="bg1"/>
                </a:solidFill>
                <a:latin typeface="Calibri"/>
                <a:cs typeface="Calibri"/>
              </a:rPr>
              <a:t>AI Institute, University</a:t>
            </a:r>
            <a:r>
              <a:rPr lang="en-US" sz="1300">
                <a:solidFill>
                  <a:schemeClr val="bg1"/>
                </a:solidFill>
                <a:latin typeface="Calibri"/>
                <a:cs typeface="Calibri"/>
              </a:rPr>
              <a:t> </a:t>
            </a:r>
            <a:r>
              <a:rPr lang="en-US" sz="1300" kern="1200">
                <a:solidFill>
                  <a:schemeClr val="bg1"/>
                </a:solidFill>
                <a:latin typeface="Calibri"/>
                <a:cs typeface="Calibri"/>
              </a:rPr>
              <a:t> of South </a:t>
            </a:r>
            <a:r>
              <a:rPr lang="en-US" sz="1300">
                <a:solidFill>
                  <a:schemeClr val="bg1"/>
                </a:solidFill>
                <a:latin typeface="Calibri"/>
                <a:cs typeface="Calibri"/>
              </a:rPr>
              <a:t>Carolina</a:t>
            </a:r>
            <a:endParaRPr lang="en-US" sz="1300" kern="12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86823CB-B634-3F20-E128-04331A92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/>
              <a:t>November 21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8C73857-D95D-1FD1-E7B0-EBA9A624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87884"/>
            <a:ext cx="23406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>
                <a:latin typeface="Calibri"/>
                <a:cs typeface="Calibri"/>
              </a:rPr>
              <a:t>Ov</a:t>
            </a:r>
            <a:r>
              <a:rPr lang="en-IN" b="1" spc="-5">
                <a:latin typeface="Calibri"/>
                <a:cs typeface="Calibri"/>
              </a:rPr>
              <a:t>e</a:t>
            </a:r>
            <a:r>
              <a:rPr lang="en-IN" b="1" spc="-10">
                <a:latin typeface="Calibri"/>
                <a:cs typeface="Calibri"/>
              </a:rPr>
              <a:t>r</a:t>
            </a:r>
            <a:r>
              <a:rPr lang="en-IN" b="1">
                <a:latin typeface="Calibri"/>
                <a:cs typeface="Calibri"/>
              </a:rPr>
              <a:t>v</a:t>
            </a:r>
            <a:r>
              <a:rPr lang="en-IN" b="1" spc="-5">
                <a:latin typeface="Calibri"/>
                <a:cs typeface="Calibri"/>
              </a:rPr>
              <a:t>iew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10</a:t>
            </a:fld>
            <a:endParaRPr lang="en-IN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296" y="2163908"/>
            <a:ext cx="10503408" cy="31912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99014" y="5355163"/>
            <a:ext cx="9572625" cy="2997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spc="-5">
                <a:latin typeface="Calibri"/>
                <a:cs typeface="Georgia"/>
              </a:rPr>
              <a:t>Fig.</a:t>
            </a:r>
            <a:r>
              <a:rPr lang="en-IN" sz="1800" spc="10">
                <a:latin typeface="Calibri"/>
                <a:cs typeface="Georgia"/>
              </a:rPr>
              <a:t> </a:t>
            </a:r>
            <a:r>
              <a:rPr lang="en-IN" sz="1800">
                <a:latin typeface="Calibri"/>
                <a:cs typeface="Georgia"/>
              </a:rPr>
              <a:t>1.</a:t>
            </a:r>
            <a:r>
              <a:rPr lang="en-IN" sz="1800" spc="10">
                <a:latin typeface="Calibri"/>
                <a:cs typeface="Georgia"/>
              </a:rPr>
              <a:t> </a:t>
            </a:r>
            <a:r>
              <a:rPr lang="en-IN" sz="1800">
                <a:latin typeface="Calibri"/>
                <a:cs typeface="Georgia"/>
              </a:rPr>
              <a:t>Overview of</a:t>
            </a:r>
            <a:r>
              <a:rPr lang="en-IN" sz="1800" spc="10">
                <a:latin typeface="Calibri"/>
                <a:cs typeface="Georgia"/>
              </a:rPr>
              <a:t> </a:t>
            </a:r>
            <a:r>
              <a:rPr lang="en-IN" sz="1800" spc="-5" err="1">
                <a:latin typeface="Calibri"/>
                <a:cs typeface="Georgia"/>
              </a:rPr>
              <a:t>BrainGB</a:t>
            </a:r>
            <a:r>
              <a:rPr lang="en-IN" sz="1800" spc="10">
                <a:latin typeface="Calibri"/>
                <a:cs typeface="Georgia"/>
              </a:rPr>
              <a:t> </a:t>
            </a:r>
            <a:r>
              <a:rPr lang="en-IN" sz="1800" spc="-5">
                <a:latin typeface="Calibri"/>
                <a:cs typeface="Georgia"/>
              </a:rPr>
              <a:t>framework</a:t>
            </a:r>
            <a:r>
              <a:rPr lang="en-IN" sz="1800" spc="5">
                <a:latin typeface="Calibri"/>
                <a:cs typeface="Georgia"/>
              </a:rPr>
              <a:t> </a:t>
            </a:r>
            <a:r>
              <a:rPr lang="en-IN" sz="1800">
                <a:latin typeface="Calibri"/>
                <a:cs typeface="Georgia"/>
              </a:rPr>
              <a:t>for</a:t>
            </a:r>
            <a:r>
              <a:rPr lang="en-IN" sz="1800" spc="5">
                <a:latin typeface="Calibri"/>
                <a:cs typeface="Georgia"/>
              </a:rPr>
              <a:t> </a:t>
            </a:r>
            <a:r>
              <a:rPr lang="en-IN" sz="1800" spc="-5">
                <a:latin typeface="Calibri"/>
                <a:cs typeface="Georgia"/>
              </a:rPr>
              <a:t>brain</a:t>
            </a:r>
            <a:r>
              <a:rPr lang="en-IN" sz="1800" spc="5">
                <a:latin typeface="Calibri"/>
                <a:cs typeface="Georgia"/>
              </a:rPr>
              <a:t> </a:t>
            </a:r>
            <a:r>
              <a:rPr lang="en-IN" sz="1800" spc="-5">
                <a:latin typeface="Calibri"/>
                <a:cs typeface="Georgia"/>
              </a:rPr>
              <a:t>network</a:t>
            </a:r>
            <a:r>
              <a:rPr lang="en-IN" sz="1800" spc="10">
                <a:latin typeface="Calibri"/>
                <a:cs typeface="Georgia"/>
              </a:rPr>
              <a:t> </a:t>
            </a:r>
            <a:r>
              <a:rPr lang="en-IN" sz="1800" spc="-5">
                <a:latin typeface="Calibri"/>
                <a:cs typeface="Georgia"/>
              </a:rPr>
              <a:t>analysis</a:t>
            </a:r>
            <a:r>
              <a:rPr lang="en-IN" sz="1800" spc="5">
                <a:latin typeface="Calibri"/>
                <a:cs typeface="Georgia"/>
              </a:rPr>
              <a:t> </a:t>
            </a:r>
            <a:r>
              <a:rPr lang="en-IN" sz="1800" spc="-5">
                <a:latin typeface="Calibri"/>
                <a:cs typeface="Georgia"/>
              </a:rPr>
              <a:t>with</a:t>
            </a:r>
            <a:r>
              <a:rPr lang="en-IN" sz="1800" spc="10">
                <a:latin typeface="Calibri"/>
                <a:cs typeface="Georgia"/>
              </a:rPr>
              <a:t> </a:t>
            </a:r>
            <a:r>
              <a:rPr lang="en-IN" sz="1800" spc="-5">
                <a:latin typeface="Calibri"/>
                <a:cs typeface="Georgia"/>
              </a:rPr>
              <a:t>graph</a:t>
            </a:r>
            <a:r>
              <a:rPr lang="en-IN" sz="1800" spc="10">
                <a:latin typeface="Calibri"/>
                <a:cs typeface="Georgia"/>
              </a:rPr>
              <a:t> </a:t>
            </a:r>
            <a:r>
              <a:rPr lang="en-IN" sz="1800">
                <a:latin typeface="Calibri"/>
                <a:cs typeface="Georgia"/>
              </a:rPr>
              <a:t>neural</a:t>
            </a:r>
            <a:r>
              <a:rPr lang="en-IN" sz="1800" spc="5">
                <a:latin typeface="Calibri"/>
                <a:cs typeface="Georgia"/>
              </a:rPr>
              <a:t> </a:t>
            </a:r>
            <a:r>
              <a:rPr lang="en-IN" sz="1800" spc="-5">
                <a:latin typeface="Calibri"/>
                <a:cs typeface="Georgia"/>
              </a:rPr>
              <a:t>networks.</a:t>
            </a:r>
            <a:endParaRPr lang="en-IN" sz="1800">
              <a:latin typeface="Calibri"/>
              <a:cs typeface="Georgia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E78139A-D322-8338-E988-95AE046C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332C2-EE4A-0C8F-063E-3E8613130FDC}"/>
              </a:ext>
            </a:extLst>
          </p:cNvPr>
          <p:cNvSpPr txBox="1"/>
          <p:nvPr/>
        </p:nvSpPr>
        <p:spPr>
          <a:xfrm>
            <a:off x="1111551" y="5606142"/>
            <a:ext cx="9563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Image </a:t>
            </a:r>
            <a:r>
              <a:rPr lang="en-US" sz="1000" err="1"/>
              <a:t>Src</a:t>
            </a:r>
            <a:r>
              <a:rPr lang="en-US" sz="1000"/>
              <a:t> : </a:t>
            </a:r>
            <a:r>
              <a:rPr lang="en-US" sz="1000" err="1">
                <a:ea typeface="+mn-lt"/>
                <a:cs typeface="+mn-lt"/>
              </a:rPr>
              <a:t>BrainGB</a:t>
            </a:r>
            <a:r>
              <a:rPr lang="en-US" sz="1000">
                <a:ea typeface="+mn-lt"/>
                <a:cs typeface="+mn-lt"/>
              </a:rPr>
              <a:t>: A Benchmark for Brain Network Analysis with Graph Neural Networks</a:t>
            </a:r>
            <a:endParaRPr lang="en-US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8136" y="729034"/>
            <a:ext cx="21884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>
                <a:latin typeface="Calibri"/>
                <a:cs typeface="Calibri"/>
              </a:rPr>
              <a:t>Outline</a:t>
            </a:r>
            <a:endParaRPr lang="en-US" b="1" spc="-5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dirty="0"/>
              <a:t>11</a:t>
            </a:fld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6642" y="2286000"/>
            <a:ext cx="7248525" cy="3512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Preliminaries</a:t>
            </a:r>
            <a:endParaRPr lang="en-US"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latin typeface="Calibri"/>
                <a:cs typeface="Georgia"/>
              </a:rPr>
              <a:t>Brain</a:t>
            </a:r>
            <a:r>
              <a:rPr sz="2800" spc="-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Network Dataset Construction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73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GNN Baselines </a:t>
            </a:r>
            <a:r>
              <a:rPr sz="2800">
                <a:solidFill>
                  <a:srgbClr val="7F7F7F"/>
                </a:solidFill>
                <a:latin typeface="Calibri"/>
                <a:cs typeface="Georgia"/>
              </a:rPr>
              <a:t>for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Brain</a:t>
            </a:r>
            <a:r>
              <a:rPr sz="2800" spc="-15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Network Analysis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Experiments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>
                <a:solidFill>
                  <a:srgbClr val="7F7F7F"/>
                </a:solidFill>
                <a:latin typeface="Calibri"/>
                <a:cs typeface="Georgia"/>
              </a:rPr>
              <a:t>Discussion</a:t>
            </a:r>
            <a:r>
              <a:rPr sz="2800" spc="-25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and</a:t>
            </a:r>
            <a:r>
              <a:rPr sz="2800" spc="-20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Extensions</a:t>
            </a:r>
            <a:endParaRPr sz="2800">
              <a:latin typeface="Calibri"/>
              <a:cs typeface="Georgia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E0E43C-9517-4ED2-83EE-4A58FD138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b="0" i="0" kern="1200" spc="-5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Neuroimaging</a:t>
            </a:r>
            <a:r>
              <a:rPr lang="en-US" b="0" i="0" kern="1200" spc="-65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0" i="0" kern="1200" spc="-5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Acquisition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D73153-7566-DE50-BC1F-D9C181474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" r="9962"/>
          <a:stretch/>
        </p:blipFill>
        <p:spPr>
          <a:xfrm>
            <a:off x="6442693" y="1376359"/>
            <a:ext cx="5103270" cy="4884766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81D60167-4931-47E6-BA6A-407CBD079E4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9098" y="2418735"/>
            <a:ext cx="5132439" cy="3811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413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241300" algn="l"/>
              </a:tabLst>
            </a:pPr>
            <a:r>
              <a:rPr lang="en-US" sz="1700" spc="-5">
                <a:solidFill>
                  <a:srgbClr val="FFFFFF"/>
                </a:solidFill>
              </a:rPr>
              <a:t>Various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medical imaging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techniques: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MRI, EEG,</a:t>
            </a:r>
            <a:r>
              <a:rPr lang="en-US" sz="1700">
                <a:solidFill>
                  <a:srgbClr val="FFFFFF"/>
                </a:solidFill>
              </a:rPr>
              <a:t> PET,</a:t>
            </a:r>
            <a:r>
              <a:rPr lang="en-US" sz="1700" spc="-1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etc.</a:t>
            </a:r>
            <a:endParaRPr lang="en-US" sz="1700">
              <a:solidFill>
                <a:srgbClr val="FFFFFF"/>
              </a:solidFill>
            </a:endParaRPr>
          </a:p>
          <a:p>
            <a:pPr marL="241300" marR="508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241300" algn="l"/>
              </a:tabLst>
            </a:pPr>
            <a:r>
              <a:rPr lang="en-US" sz="1700" spc="-5">
                <a:solidFill>
                  <a:srgbClr val="FFFFFF"/>
                </a:solidFill>
              </a:rPr>
              <a:t>Magnetic-Resonance</a:t>
            </a:r>
            <a:r>
              <a:rPr lang="en-US" sz="1700" spc="-1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Imaging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(MRI)</a:t>
            </a:r>
            <a:r>
              <a:rPr lang="en-US" sz="1700">
                <a:solidFill>
                  <a:srgbClr val="FFFFFF"/>
                </a:solidFill>
              </a:rPr>
              <a:t> are </a:t>
            </a:r>
            <a:r>
              <a:rPr lang="en-US" sz="1700" spc="-5">
                <a:solidFill>
                  <a:srgbClr val="FFFFFF"/>
                </a:solidFill>
              </a:rPr>
              <a:t>the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most widely</a:t>
            </a:r>
            <a:r>
              <a:rPr lang="en-US" sz="1700" spc="5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used </a:t>
            </a:r>
            <a:r>
              <a:rPr lang="en-US" sz="1700" spc="-660">
                <a:solidFill>
                  <a:srgbClr val="FFFFFF"/>
                </a:solidFill>
              </a:rPr>
              <a:t> </a:t>
            </a:r>
            <a:r>
              <a:rPr lang="en-US" sz="1700">
                <a:solidFill>
                  <a:srgbClr val="FFFFFF"/>
                </a:solidFill>
              </a:rPr>
              <a:t>for</a:t>
            </a:r>
            <a:r>
              <a:rPr lang="en-US" sz="1700" spc="-5">
                <a:solidFill>
                  <a:srgbClr val="FFFFFF"/>
                </a:solidFill>
              </a:rPr>
              <a:t> brain</a:t>
            </a:r>
            <a:r>
              <a:rPr lang="en-US" sz="1700" spc="-1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analysis research.</a:t>
            </a:r>
            <a:endParaRPr lang="en-US" sz="1700">
              <a:solidFill>
                <a:srgbClr val="FFFFFF"/>
              </a:solidFill>
            </a:endParaRPr>
          </a:p>
          <a:p>
            <a:pPr marL="698500" lvl="1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698500" algn="l"/>
              </a:tabLst>
            </a:pPr>
            <a:r>
              <a:rPr lang="en-US" sz="1700" spc="-5">
                <a:solidFill>
                  <a:srgbClr val="FFFFFF"/>
                </a:solidFill>
              </a:rPr>
              <a:t>Function</a:t>
            </a:r>
            <a:r>
              <a:rPr lang="en-US" sz="1700" spc="-3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MRI</a:t>
            </a:r>
            <a:r>
              <a:rPr lang="en-US" sz="1700" spc="-25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(fMRI)</a:t>
            </a:r>
            <a:endParaRPr lang="en-US" sz="1700">
              <a:solidFill>
                <a:srgbClr val="FFFFFF"/>
              </a:solidFill>
            </a:endParaRPr>
          </a:p>
          <a:p>
            <a:pPr marL="926465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spc="-40">
                <a:solidFill>
                  <a:srgbClr val="FFFFFF"/>
                </a:solidFill>
              </a:rPr>
              <a:t> </a:t>
            </a:r>
            <a:r>
              <a:rPr lang="en-US" sz="1700" spc="-5">
                <a:solidFill>
                  <a:srgbClr val="FFFFFF"/>
                </a:solidFill>
              </a:rPr>
              <a:t>functional</a:t>
            </a:r>
            <a:r>
              <a:rPr lang="en-US" sz="1700" spc="-20">
                <a:solidFill>
                  <a:srgbClr val="FFFFFF"/>
                </a:solidFill>
              </a:rPr>
              <a:t> </a:t>
            </a:r>
            <a:r>
              <a:rPr lang="en-US" sz="1700">
                <a:solidFill>
                  <a:srgbClr val="FFFFFF"/>
                </a:solidFill>
              </a:rPr>
              <a:t>brain</a:t>
            </a:r>
            <a:r>
              <a:rPr lang="en-US" sz="1700" spc="-25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networks</a:t>
            </a:r>
            <a:endParaRPr lang="en-US" sz="1700">
              <a:solidFill>
                <a:srgbClr val="FFFFFF"/>
              </a:solidFill>
            </a:endParaRPr>
          </a:p>
          <a:p>
            <a:pPr marL="926465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" sz="1700" spc="-5">
                <a:latin typeface="Calibri"/>
                <a:ea typeface="+mn-lt"/>
                <a:cs typeface="+mn-lt"/>
              </a:rPr>
              <a:t>The goal of fMRI data analysis is to detect correlations between brain activation and a task the subject performs during the scan</a:t>
            </a:r>
            <a:endParaRPr lang="en-US" sz="1700">
              <a:solidFill>
                <a:srgbClr val="FFFFFF"/>
              </a:solidFill>
              <a:latin typeface="Calibri"/>
            </a:endParaRPr>
          </a:p>
          <a:p>
            <a:pPr marL="698500" lvl="1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698500" algn="l"/>
              </a:tabLst>
            </a:pPr>
            <a:r>
              <a:rPr lang="en-US" sz="1700" spc="-5">
                <a:solidFill>
                  <a:srgbClr val="FFFFFF"/>
                </a:solidFill>
              </a:rPr>
              <a:t>Diffusion</a:t>
            </a:r>
            <a:r>
              <a:rPr lang="en-US" sz="1700" spc="-35">
                <a:solidFill>
                  <a:srgbClr val="FFFFFF"/>
                </a:solidFill>
              </a:rPr>
              <a:t> </a:t>
            </a:r>
            <a:r>
              <a:rPr lang="en-US" sz="1700">
                <a:solidFill>
                  <a:srgbClr val="FFFFFF"/>
                </a:solidFill>
              </a:rPr>
              <a:t>Tensor</a:t>
            </a:r>
            <a:r>
              <a:rPr lang="en-US" sz="1700" spc="-25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Imaging</a:t>
            </a:r>
            <a:r>
              <a:rPr lang="en-US" sz="1700" spc="-20">
                <a:solidFill>
                  <a:srgbClr val="FFFFFF"/>
                </a:solidFill>
              </a:rPr>
              <a:t> </a:t>
            </a:r>
            <a:r>
              <a:rPr lang="en-US" sz="1700">
                <a:solidFill>
                  <a:srgbClr val="FFFFFF"/>
                </a:solidFill>
              </a:rPr>
              <a:t>(DTI) </a:t>
            </a:r>
          </a:p>
          <a:p>
            <a:pPr marL="926465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spc="-35">
                <a:solidFill>
                  <a:srgbClr val="FFFFFF"/>
                </a:solidFill>
              </a:rPr>
              <a:t> </a:t>
            </a:r>
            <a:r>
              <a:rPr lang="en-US" sz="1700" spc="-5">
                <a:solidFill>
                  <a:srgbClr val="FFFFFF"/>
                </a:solidFill>
              </a:rPr>
              <a:t>structural</a:t>
            </a:r>
            <a:r>
              <a:rPr lang="en-US" sz="1700" spc="-15">
                <a:solidFill>
                  <a:srgbClr val="FFFFFF"/>
                </a:solidFill>
              </a:rPr>
              <a:t> </a:t>
            </a:r>
            <a:r>
              <a:rPr lang="en-US" sz="1700">
                <a:solidFill>
                  <a:srgbClr val="FFFFFF"/>
                </a:solidFill>
              </a:rPr>
              <a:t>brain</a:t>
            </a:r>
            <a:r>
              <a:rPr lang="en-US" sz="1700" spc="-2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networks</a:t>
            </a:r>
            <a:endParaRPr lang="en-US" sz="1700">
              <a:solidFill>
                <a:srgbClr val="FFFFFF"/>
              </a:solidFill>
            </a:endParaRPr>
          </a:p>
          <a:p>
            <a:pPr marL="926465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spc="-5">
                <a:solidFill>
                  <a:srgbClr val="FFFFFF"/>
                </a:solidFill>
              </a:rPr>
              <a:t>describe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the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physical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spc="-5">
                <a:solidFill>
                  <a:srgbClr val="FFFFFF"/>
                </a:solidFill>
              </a:rPr>
              <a:t>connectivity</a:t>
            </a:r>
            <a:r>
              <a:rPr lang="en-US" sz="1700" spc="-15">
                <a:solidFill>
                  <a:srgbClr val="FFFFFF"/>
                </a:solidFill>
              </a:rPr>
              <a:t> </a:t>
            </a:r>
            <a:r>
              <a:rPr lang="en-US" sz="1700">
                <a:solidFill>
                  <a:srgbClr val="FFFFFF"/>
                </a:solidFill>
              </a:rPr>
              <a:t>between</a:t>
            </a:r>
            <a:r>
              <a:rPr lang="en-US" sz="1700" spc="-10">
                <a:solidFill>
                  <a:srgbClr val="FFFFFF"/>
                </a:solidFill>
              </a:rPr>
              <a:t> </a:t>
            </a:r>
            <a:r>
              <a:rPr lang="en-US" sz="1700">
                <a:solidFill>
                  <a:srgbClr val="FFFFFF"/>
                </a:solidFill>
              </a:rPr>
              <a:t>gray</a:t>
            </a:r>
            <a:r>
              <a:rPr lang="en-US" sz="1700" spc="-15">
                <a:solidFill>
                  <a:srgbClr val="FFFFFF"/>
                </a:solidFill>
              </a:rPr>
              <a:t> </a:t>
            </a:r>
            <a:r>
              <a:rPr lang="en-US" sz="1700">
                <a:solidFill>
                  <a:srgbClr val="FFFFFF"/>
                </a:solidFill>
              </a:rPr>
              <a:t>matter </a:t>
            </a:r>
            <a:r>
              <a:rPr lang="en-US" sz="1700" spc="-5">
                <a:solidFill>
                  <a:srgbClr val="FFFFFF"/>
                </a:solidFill>
              </a:rPr>
              <a:t>regions</a:t>
            </a:r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F1C808-4BFE-5357-FD77-827CBBC64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1" i="0" kern="1200" spc="-5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November 21 2022</a:t>
            </a:r>
            <a:endParaRPr lang="en-US" b="1" i="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AFC40-189D-87CB-3E54-FCBEE8353A4B}"/>
              </a:ext>
            </a:extLst>
          </p:cNvPr>
          <p:cNvSpPr txBox="1"/>
          <p:nvPr/>
        </p:nvSpPr>
        <p:spPr>
          <a:xfrm>
            <a:off x="6770914" y="6128656"/>
            <a:ext cx="54210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Img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: https://www.mayfieldclinic.com/pe-fmri_dti.htm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1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b="1" spc="-5">
                <a:solidFill>
                  <a:srgbClr val="FFFFFF"/>
                </a:solidFill>
              </a:rPr>
              <a:t>Challenges in Dataset</a:t>
            </a:r>
            <a:r>
              <a:rPr lang="en-US" b="1">
                <a:solidFill>
                  <a:srgbClr val="FFFFFF"/>
                </a:solidFill>
              </a:rPr>
              <a:t> </a:t>
            </a:r>
            <a:r>
              <a:rPr lang="en-US" b="1" spc="-5">
                <a:solidFill>
                  <a:srgbClr val="FFFFFF"/>
                </a:solidFill>
              </a:rPr>
              <a:t>Construction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81D60167-4931-47E6-BA6A-407CBD079E47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4" name="object 3">
            <a:extLst>
              <a:ext uri="{FF2B5EF4-FFF2-40B4-BE49-F238E27FC236}">
                <a16:creationId xmlns:a16="http://schemas.microsoft.com/office/drawing/2014/main" id="{FD851DCE-C32B-8EA1-A7AA-F1B646A36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157106"/>
              </p:ext>
            </p:extLst>
          </p:nvPr>
        </p:nvGraphicFramePr>
        <p:xfrm>
          <a:off x="902446" y="1456876"/>
          <a:ext cx="10451354" cy="4549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A135FA3-A4EE-F36C-DBE9-F5F0B326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38" y="194825"/>
            <a:ext cx="10665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>
                <a:solidFill>
                  <a:schemeClr val="tx1"/>
                </a:solidFill>
              </a:rPr>
              <a:t>Functional</a:t>
            </a:r>
            <a:r>
              <a:rPr lang="en-IN" b="1" spc="10">
                <a:solidFill>
                  <a:schemeClr val="tx1"/>
                </a:solidFill>
              </a:rPr>
              <a:t> </a:t>
            </a:r>
            <a:r>
              <a:rPr lang="en-IN" b="1" spc="-5">
                <a:solidFill>
                  <a:schemeClr val="tx1"/>
                </a:solidFill>
              </a:rPr>
              <a:t>Brain Network</a:t>
            </a:r>
            <a:r>
              <a:rPr lang="en-IN" b="1">
                <a:solidFill>
                  <a:schemeClr val="tx1"/>
                </a:solidFill>
              </a:rPr>
              <a:t> </a:t>
            </a:r>
            <a:r>
              <a:rPr lang="en-IN" b="1" spc="-5">
                <a:solidFill>
                  <a:schemeClr val="tx1"/>
                </a:solidFill>
              </a:rPr>
              <a:t>Construction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14</a:t>
            </a:fld>
            <a:endParaRPr lang="en-IN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022" y="1116812"/>
            <a:ext cx="11231880" cy="462381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1A39D-4F7C-9CC6-ECDA-0D4DB44B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272AF-B5D6-AD12-DFF8-FB37B4E64B9A}"/>
              </a:ext>
            </a:extLst>
          </p:cNvPr>
          <p:cNvSpPr txBox="1"/>
          <p:nvPr/>
        </p:nvSpPr>
        <p:spPr>
          <a:xfrm>
            <a:off x="2677885" y="6215742"/>
            <a:ext cx="84037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Image </a:t>
            </a:r>
            <a:r>
              <a:rPr lang="en-US" err="1"/>
              <a:t>Src</a:t>
            </a:r>
            <a:r>
              <a:rPr lang="en-US"/>
              <a:t> : </a:t>
            </a:r>
            <a:r>
              <a:rPr lang="en-US" err="1">
                <a:ea typeface="+mn-lt"/>
                <a:cs typeface="+mn-lt"/>
              </a:rPr>
              <a:t>BrainGB</a:t>
            </a:r>
            <a:r>
              <a:rPr lang="en-US">
                <a:ea typeface="+mn-lt"/>
                <a:cs typeface="+mn-lt"/>
              </a:rPr>
              <a:t>: A Benchmark for Brain Network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Analysis with Graph Neural Networks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585" y="116384"/>
            <a:ext cx="107416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>
                <a:solidFill>
                  <a:schemeClr val="tx1"/>
                </a:solidFill>
              </a:rPr>
              <a:t>Structural Brain Network Construction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dirty="0"/>
              <a:t>15</a:t>
            </a:fld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108" y="1065006"/>
            <a:ext cx="11286744" cy="451104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4524B-DD19-1AE9-6DE3-8FC54D19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62498-852B-9178-81D8-7E87BAA35631}"/>
              </a:ext>
            </a:extLst>
          </p:cNvPr>
          <p:cNvSpPr txBox="1"/>
          <p:nvPr/>
        </p:nvSpPr>
        <p:spPr>
          <a:xfrm>
            <a:off x="2677885" y="6215742"/>
            <a:ext cx="84037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Image </a:t>
            </a:r>
            <a:r>
              <a:rPr lang="en-US" err="1"/>
              <a:t>Src</a:t>
            </a:r>
            <a:r>
              <a:rPr lang="en-US"/>
              <a:t> : </a:t>
            </a:r>
            <a:r>
              <a:rPr lang="en-US" err="1">
                <a:ea typeface="+mn-lt"/>
                <a:cs typeface="+mn-lt"/>
              </a:rPr>
              <a:t>BrainGB</a:t>
            </a:r>
            <a:r>
              <a:rPr lang="en-US">
                <a:ea typeface="+mn-lt"/>
                <a:cs typeface="+mn-lt"/>
              </a:rPr>
              <a:t>: A Benchmark for Brain Network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Analysis with Graph Neural Networks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87884"/>
            <a:ext cx="2283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>
                <a:latin typeface="Calibri"/>
                <a:cs typeface="Calibri"/>
              </a:rPr>
              <a:t>Outline</a:t>
            </a:r>
            <a:endParaRPr lang="en-US" b="1" spc="-5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dirty="0"/>
              <a:t>16</a:t>
            </a:fld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5800" y="2362200"/>
            <a:ext cx="7248525" cy="3512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Preliminaries</a:t>
            </a:r>
            <a:endParaRPr lang="en-US"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Brain</a:t>
            </a:r>
            <a:r>
              <a:rPr sz="2800" spc="-10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Network Dataset Construction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73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latin typeface="Calibri"/>
                <a:cs typeface="Georgia"/>
              </a:rPr>
              <a:t>GNN Baselines </a:t>
            </a:r>
            <a:r>
              <a:rPr sz="2800">
                <a:latin typeface="Calibri"/>
                <a:cs typeface="Georgia"/>
              </a:rPr>
              <a:t>for </a:t>
            </a:r>
            <a:r>
              <a:rPr sz="2800" spc="-5">
                <a:latin typeface="Calibri"/>
                <a:cs typeface="Georgia"/>
              </a:rPr>
              <a:t>Brain</a:t>
            </a:r>
            <a:r>
              <a:rPr sz="2800" spc="-1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Network Analysis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Experiments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>
                <a:solidFill>
                  <a:srgbClr val="7F7F7F"/>
                </a:solidFill>
                <a:latin typeface="Calibri"/>
                <a:cs typeface="Georgia"/>
              </a:rPr>
              <a:t>Discussion</a:t>
            </a:r>
            <a:r>
              <a:rPr sz="2800" spc="-25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and</a:t>
            </a:r>
            <a:r>
              <a:rPr sz="2800" spc="-20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Extensions</a:t>
            </a:r>
            <a:endParaRPr sz="2800">
              <a:latin typeface="Calibri"/>
              <a:cs typeface="Georgia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DF00F5-2F1D-7840-BA4D-D3556296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84" y="-57841"/>
            <a:ext cx="105384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b="1" spc="-5">
                <a:solidFill>
                  <a:schemeClr val="tx1"/>
                </a:solidFill>
                <a:latin typeface="Calibri"/>
                <a:cs typeface="Calibri"/>
              </a:rPr>
              <a:t>GNN Baselines for Brain Network Analysis</a:t>
            </a:r>
            <a:endParaRPr lang="en-US" b="1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52409" y="6446470"/>
            <a:ext cx="24892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Georgia"/>
                <a:cs typeface="Georgia"/>
              </a:rPr>
              <a:t>17</a:t>
            </a:fld>
            <a:endParaRPr sz="1200">
              <a:latin typeface="Georgia"/>
              <a:cs typeface="Georgia"/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93B3C0B6-69F5-FE2F-9E08-8BE37D07E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344813"/>
              </p:ext>
            </p:extLst>
          </p:nvPr>
        </p:nvGraphicFramePr>
        <p:xfrm>
          <a:off x="717688" y="1957229"/>
          <a:ext cx="11192933" cy="5103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F84A42-04E9-A7A0-20AD-5053CA87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17BED1-0395-826B-0B69-E5D789D8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17</a:t>
            </a:fld>
            <a:endParaRPr lang="en-IN"/>
          </a:p>
        </p:txBody>
      </p:sp>
      <p:pic>
        <p:nvPicPr>
          <p:cNvPr id="35" name="object 3" descr="Diagram&#10;&#10;Description automatically generated">
            <a:extLst>
              <a:ext uri="{FF2B5EF4-FFF2-40B4-BE49-F238E27FC236}">
                <a16:creationId xmlns:a16="http://schemas.microsoft.com/office/drawing/2014/main" id="{AF560542-370F-3659-CD35-3E9607F40A6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99326" y="625944"/>
            <a:ext cx="6363208" cy="197205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B30C114-E2A5-18AD-7E7A-9137FE333DD3}"/>
              </a:ext>
            </a:extLst>
          </p:cNvPr>
          <p:cNvSpPr txBox="1"/>
          <p:nvPr/>
        </p:nvSpPr>
        <p:spPr>
          <a:xfrm>
            <a:off x="315137" y="1215241"/>
            <a:ext cx="22647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Figure1 Recap From Overview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351" y="206031"/>
            <a:ext cx="80746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M1:</a:t>
            </a:r>
            <a:r>
              <a:rPr b="1" spc="-15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Node</a:t>
            </a:r>
            <a:r>
              <a:rPr b="1" spc="-15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Feature</a:t>
            </a:r>
            <a:r>
              <a:rPr b="1" spc="-1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Construction</a:t>
            </a:r>
            <a:endParaRPr lang="en-US" b="1" spc="-5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dirty="0"/>
              <a:t>18</a:t>
            </a:fld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39" y="1725675"/>
            <a:ext cx="10302875" cy="5114862"/>
          </a:xfrm>
          <a:prstGeom prst="rect">
            <a:avLst/>
          </a:prstGeom>
        </p:spPr>
        <p:txBody>
          <a:bodyPr vert="horz" wrap="square" lIns="0" tIns="94615" rIns="0" bIns="0" rtlCol="0" anchor="t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Identity</a:t>
            </a:r>
            <a:r>
              <a:rPr sz="2800" spc="-5">
                <a:latin typeface="Calibri"/>
                <a:cs typeface="Georgia"/>
              </a:rPr>
              <a:t>: unique one-hot</a:t>
            </a:r>
            <a:r>
              <a:rPr sz="2800" spc="-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feature</a:t>
            </a:r>
            <a:r>
              <a:rPr sz="2800" spc="-10">
                <a:latin typeface="Calibri"/>
                <a:cs typeface="Georgia"/>
              </a:rPr>
              <a:t> </a:t>
            </a:r>
            <a:r>
              <a:rPr sz="2800">
                <a:latin typeface="Calibri"/>
                <a:cs typeface="Georgia"/>
              </a:rPr>
              <a:t>for </a:t>
            </a:r>
            <a:r>
              <a:rPr sz="2800" spc="-5">
                <a:latin typeface="Calibri"/>
                <a:cs typeface="Georgia"/>
              </a:rPr>
              <a:t>each </a:t>
            </a:r>
            <a:r>
              <a:rPr sz="2800">
                <a:latin typeface="Calibri"/>
                <a:cs typeface="Georgia"/>
              </a:rPr>
              <a:t>node</a:t>
            </a:r>
            <a:endParaRPr lang="en-US" sz="2800">
              <a:latin typeface="Calibri"/>
              <a:cs typeface="Georgia"/>
            </a:endParaRPr>
          </a:p>
          <a:p>
            <a:pPr marL="241300" marR="5080" indent="-228600" algn="just">
              <a:lnSpc>
                <a:spcPts val="300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Eigen</a:t>
            </a:r>
            <a:r>
              <a:rPr sz="2800" spc="-5">
                <a:latin typeface="Calibri"/>
                <a:cs typeface="Georgia"/>
              </a:rPr>
              <a:t>: eigen decomposition performed </a:t>
            </a:r>
            <a:r>
              <a:rPr sz="2800">
                <a:latin typeface="Calibri"/>
                <a:cs typeface="Georgia"/>
              </a:rPr>
              <a:t>on </a:t>
            </a:r>
            <a:r>
              <a:rPr sz="2800" spc="-5">
                <a:latin typeface="Calibri"/>
                <a:cs typeface="Georgia"/>
              </a:rPr>
              <a:t>the weighted matrix,</a:t>
            </a:r>
            <a:r>
              <a:rPr lang="en-US" sz="2800" spc="-5">
                <a:latin typeface="Calibri"/>
                <a:cs typeface="Georgia"/>
              </a:rPr>
              <a:t> </a:t>
            </a:r>
            <a:r>
              <a:rPr sz="2800" spc="-66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then the top </a:t>
            </a:r>
            <a:r>
              <a:rPr sz="2800">
                <a:latin typeface="Calibri"/>
                <a:cs typeface="Cambria Math"/>
              </a:rPr>
              <a:t>𝑘 </a:t>
            </a:r>
            <a:r>
              <a:rPr sz="2800" spc="-5">
                <a:latin typeface="Calibri"/>
                <a:cs typeface="Georgia"/>
              </a:rPr>
              <a:t>eigenvectors </a:t>
            </a:r>
            <a:r>
              <a:rPr sz="2800">
                <a:latin typeface="Calibri"/>
                <a:cs typeface="Georgia"/>
              </a:rPr>
              <a:t>are </a:t>
            </a:r>
            <a:r>
              <a:rPr sz="2800" spc="-5">
                <a:latin typeface="Calibri"/>
                <a:cs typeface="Georgia"/>
              </a:rPr>
              <a:t>used to generate </a:t>
            </a:r>
            <a:r>
              <a:rPr sz="2800">
                <a:latin typeface="Calibri"/>
                <a:cs typeface="Georgia"/>
              </a:rPr>
              <a:t>a </a:t>
            </a:r>
            <a:r>
              <a:rPr sz="2800">
                <a:latin typeface="Calibri"/>
                <a:cs typeface="Cambria Math"/>
              </a:rPr>
              <a:t>𝑘 </a:t>
            </a:r>
            <a:r>
              <a:rPr sz="2800" spc="-5">
                <a:latin typeface="Calibri"/>
                <a:cs typeface="Georgia"/>
              </a:rPr>
              <a:t>dimensional</a:t>
            </a:r>
            <a:r>
              <a:rPr lang="en-US" sz="2800" spc="-5">
                <a:latin typeface="Calibri"/>
                <a:cs typeface="Georgia"/>
              </a:rPr>
              <a:t> </a:t>
            </a:r>
            <a:r>
              <a:rPr sz="2800" spc="-66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feature</a:t>
            </a:r>
            <a:r>
              <a:rPr sz="2800" spc="-1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vector </a:t>
            </a:r>
            <a:r>
              <a:rPr sz="2800">
                <a:latin typeface="Calibri"/>
                <a:cs typeface="Georgia"/>
              </a:rPr>
              <a:t>for </a:t>
            </a:r>
            <a:r>
              <a:rPr sz="2800" spc="-5">
                <a:latin typeface="Calibri"/>
                <a:cs typeface="Georgia"/>
              </a:rPr>
              <a:t>each node.</a:t>
            </a:r>
            <a:endParaRPr sz="2800">
              <a:latin typeface="Calibri"/>
              <a:cs typeface="Georgia"/>
            </a:endParaRPr>
          </a:p>
          <a:p>
            <a:pPr marL="241300" indent="-228600" algn="just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Degree</a:t>
            </a:r>
            <a:r>
              <a:rPr sz="2800" spc="-5">
                <a:latin typeface="Calibri"/>
                <a:cs typeface="Georgia"/>
              </a:rPr>
              <a:t>:</a:t>
            </a:r>
            <a:r>
              <a:rPr sz="2800" spc="-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degree value </a:t>
            </a:r>
            <a:r>
              <a:rPr sz="2800">
                <a:latin typeface="Calibri"/>
                <a:cs typeface="Georgia"/>
              </a:rPr>
              <a:t>as</a:t>
            </a:r>
            <a:r>
              <a:rPr sz="2800" spc="-5">
                <a:latin typeface="Calibri"/>
                <a:cs typeface="Georgia"/>
              </a:rPr>
              <a:t> </a:t>
            </a:r>
            <a:r>
              <a:rPr sz="2800">
                <a:latin typeface="Calibri"/>
                <a:cs typeface="Georgia"/>
              </a:rPr>
              <a:t>a </a:t>
            </a:r>
            <a:r>
              <a:rPr sz="2800" spc="-5">
                <a:latin typeface="Calibri"/>
                <a:cs typeface="Georgia"/>
              </a:rPr>
              <a:t>one-dimensional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vector</a:t>
            </a:r>
            <a:endParaRPr sz="2800">
              <a:latin typeface="Calibri"/>
              <a:cs typeface="Georgia"/>
            </a:endParaRPr>
          </a:p>
          <a:p>
            <a:pPr marL="241300" indent="-228600" algn="just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Degree</a:t>
            </a:r>
            <a:r>
              <a:rPr sz="2800" b="1" spc="-45">
                <a:latin typeface="Calibri"/>
                <a:cs typeface="Georgia"/>
              </a:rPr>
              <a:t> </a:t>
            </a:r>
            <a:r>
              <a:rPr sz="2800" b="1" spc="-5">
                <a:latin typeface="Calibri"/>
                <a:cs typeface="Georgia"/>
              </a:rPr>
              <a:t>profile</a:t>
            </a:r>
            <a:r>
              <a:rPr sz="2800" spc="-5">
                <a:latin typeface="Calibri"/>
                <a:cs typeface="Georgia"/>
              </a:rPr>
              <a:t>:</a:t>
            </a:r>
            <a:endParaRPr sz="2800">
              <a:latin typeface="Calibri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4300">
              <a:latin typeface="Calibri"/>
              <a:cs typeface="Georgia"/>
            </a:endParaRPr>
          </a:p>
          <a:p>
            <a:pPr marL="241300" marR="273685" indent="-228600">
              <a:lnSpc>
                <a:spcPts val="312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Connection profile</a:t>
            </a:r>
            <a:r>
              <a:rPr sz="2800" spc="-5">
                <a:latin typeface="Calibri"/>
                <a:cs typeface="Georgia"/>
              </a:rPr>
              <a:t>: the corresponding </a:t>
            </a:r>
            <a:r>
              <a:rPr sz="2800">
                <a:latin typeface="Calibri"/>
                <a:cs typeface="Georgia"/>
              </a:rPr>
              <a:t>row for </a:t>
            </a:r>
            <a:r>
              <a:rPr sz="2800" spc="-5">
                <a:latin typeface="Calibri"/>
                <a:cs typeface="Georgia"/>
              </a:rPr>
              <a:t>each </a:t>
            </a:r>
            <a:r>
              <a:rPr sz="2800">
                <a:latin typeface="Calibri"/>
                <a:cs typeface="Georgia"/>
              </a:rPr>
              <a:t>node in</a:t>
            </a:r>
            <a:r>
              <a:rPr lang="en-US" sz="2800">
                <a:latin typeface="Calibri"/>
                <a:cs typeface="Georgia"/>
              </a:rPr>
              <a:t> </a:t>
            </a:r>
            <a:r>
              <a:rPr sz="2800" spc="-66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the</a:t>
            </a:r>
            <a:r>
              <a:rPr sz="2800" spc="-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edge weight matrix</a:t>
            </a:r>
            <a:endParaRPr sz="2800">
              <a:latin typeface="Calibri"/>
              <a:cs typeface="Georgia"/>
            </a:endParaRPr>
          </a:p>
          <a:p>
            <a:pPr marL="12700" marR="273685">
              <a:lnSpc>
                <a:spcPts val="3120"/>
              </a:lnSpc>
              <a:spcBef>
                <a:spcPts val="5"/>
              </a:spcBef>
              <a:tabLst>
                <a:tab pos="241300" algn="l"/>
              </a:tabLst>
            </a:pPr>
            <a:endParaRPr lang="en-US" spc="-5">
              <a:latin typeface="Calibri"/>
              <a:cs typeface="+mn-lt"/>
            </a:endParaRPr>
          </a:p>
          <a:p>
            <a:pPr marL="12700" marR="273685">
              <a:lnSpc>
                <a:spcPts val="3120"/>
              </a:lnSpc>
              <a:spcBef>
                <a:spcPts val="5"/>
              </a:spcBef>
              <a:tabLst>
                <a:tab pos="241300" algn="l"/>
              </a:tabLst>
            </a:pPr>
            <a:r>
              <a:rPr lang="en-US" spc="-5">
                <a:latin typeface="Calibri"/>
                <a:cs typeface="+mn-lt"/>
              </a:rPr>
              <a:t>                          *</a:t>
            </a:r>
            <a:r>
              <a:rPr lang="en-US" spc="-5">
                <a:ea typeface="+mn-lt"/>
                <a:cs typeface="+mn-lt"/>
              </a:rPr>
              <a:t>‖ </a:t>
            </a:r>
            <a:r>
              <a:rPr lang="en-US" spc="-5" err="1">
                <a:ea typeface="+mn-lt"/>
                <a:cs typeface="+mn-lt"/>
              </a:rPr>
              <a:t>denotesconcatenation</a:t>
            </a:r>
            <a:endParaRPr lang="en-US" spc="-5">
              <a:ea typeface="+mn-lt"/>
              <a:cs typeface="+mn-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18547" y="163093"/>
            <a:ext cx="7099300" cy="4846320"/>
            <a:chOff x="4355591" y="134112"/>
            <a:chExt cx="7099300" cy="4846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4126991"/>
              <a:ext cx="4370832" cy="8534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4520" y="134112"/>
              <a:ext cx="1959864" cy="1743456"/>
            </a:xfrm>
            <a:prstGeom prst="rect">
              <a:avLst/>
            </a:prstGeom>
          </p:spPr>
        </p:pic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13766E4-1DAA-91F8-6373-E6B4352F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116384"/>
            <a:ext cx="85394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M2:</a:t>
            </a:r>
            <a:r>
              <a:rPr b="1" spc="-2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Message</a:t>
            </a:r>
            <a:r>
              <a:rPr b="1" spc="-15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Passing</a:t>
            </a:r>
            <a:r>
              <a:rPr b="1" spc="-25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Mechanisms</a:t>
            </a:r>
            <a:endParaRPr lang="en-US" b="1" spc="-5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dirty="0"/>
              <a:t>19</a:t>
            </a:fld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55675" y="1639882"/>
            <a:ext cx="3872229" cy="410112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>
                <a:latin typeface="Calibri"/>
                <a:cs typeface="Georgia"/>
              </a:rPr>
              <a:t>Message</a:t>
            </a:r>
            <a:r>
              <a:rPr sz="2800" b="1" i="1" spc="-30">
                <a:latin typeface="Calibri"/>
                <a:cs typeface="Georgia"/>
              </a:rPr>
              <a:t> </a:t>
            </a:r>
            <a:r>
              <a:rPr sz="2800" b="1" i="1" spc="-5">
                <a:latin typeface="Calibri"/>
                <a:cs typeface="Georgia"/>
              </a:rPr>
              <a:t>passing</a:t>
            </a:r>
            <a:endParaRPr lang="en-US" sz="2800">
              <a:latin typeface="Calibri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b="1">
                <a:latin typeface="Calibri"/>
                <a:cs typeface="Georgia"/>
              </a:rPr>
              <a:t>Edge</a:t>
            </a:r>
            <a:r>
              <a:rPr sz="2800" b="1" spc="-35">
                <a:latin typeface="Calibri"/>
                <a:cs typeface="Georgia"/>
              </a:rPr>
              <a:t> </a:t>
            </a:r>
            <a:r>
              <a:rPr sz="2800" b="1" spc="-5">
                <a:latin typeface="Calibri"/>
                <a:cs typeface="Georgia"/>
              </a:rPr>
              <a:t>weighted</a:t>
            </a:r>
            <a:r>
              <a:rPr sz="2800" spc="-5">
                <a:latin typeface="Calibri"/>
                <a:cs typeface="Georgia"/>
              </a:rPr>
              <a:t>:</a:t>
            </a:r>
            <a:endParaRPr sz="2800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Bin</a:t>
            </a:r>
            <a:r>
              <a:rPr sz="2800" b="1" spc="-30">
                <a:latin typeface="Calibri"/>
                <a:cs typeface="Georgia"/>
              </a:rPr>
              <a:t> </a:t>
            </a:r>
            <a:r>
              <a:rPr sz="2800" b="1" spc="-5" err="1">
                <a:latin typeface="Calibri"/>
                <a:cs typeface="Georgia"/>
              </a:rPr>
              <a:t>concat</a:t>
            </a:r>
            <a:r>
              <a:rPr sz="2800" spc="-5">
                <a:latin typeface="Calibri"/>
                <a:cs typeface="Georgia"/>
              </a:rPr>
              <a:t>:</a:t>
            </a:r>
            <a:endParaRPr sz="2800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>
                <a:latin typeface="Calibri"/>
                <a:cs typeface="Georgia"/>
              </a:rPr>
              <a:t>Edge</a:t>
            </a:r>
            <a:r>
              <a:rPr sz="2800" b="1" spc="-40">
                <a:latin typeface="Calibri"/>
                <a:cs typeface="Georgia"/>
              </a:rPr>
              <a:t> </a:t>
            </a:r>
            <a:r>
              <a:rPr sz="2800" b="1" spc="-5">
                <a:latin typeface="Calibri"/>
                <a:cs typeface="Georgia"/>
              </a:rPr>
              <a:t>weight</a:t>
            </a:r>
            <a:r>
              <a:rPr sz="2800" b="1" spc="-35">
                <a:latin typeface="Calibri"/>
                <a:cs typeface="Georgia"/>
              </a:rPr>
              <a:t> </a:t>
            </a:r>
            <a:r>
              <a:rPr sz="2800" b="1" spc="-5" err="1">
                <a:latin typeface="Calibri"/>
                <a:cs typeface="Georgia"/>
              </a:rPr>
              <a:t>concat</a:t>
            </a:r>
            <a:r>
              <a:rPr sz="2800" spc="-5">
                <a:latin typeface="Calibri"/>
                <a:cs typeface="Georgia"/>
              </a:rPr>
              <a:t>:</a:t>
            </a:r>
            <a:endParaRPr sz="2800">
              <a:latin typeface="Calibri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4050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Node</a:t>
            </a:r>
            <a:r>
              <a:rPr sz="2800" b="1" spc="-20">
                <a:latin typeface="Calibri"/>
                <a:cs typeface="Georgia"/>
              </a:rPr>
              <a:t> </a:t>
            </a:r>
            <a:r>
              <a:rPr sz="2800" b="1" spc="-5">
                <a:latin typeface="Calibri"/>
                <a:cs typeface="Georgia"/>
              </a:rPr>
              <a:t>edge</a:t>
            </a:r>
            <a:r>
              <a:rPr sz="2800" b="1" spc="-20">
                <a:latin typeface="Calibri"/>
                <a:cs typeface="Georgia"/>
              </a:rPr>
              <a:t> </a:t>
            </a:r>
            <a:r>
              <a:rPr sz="2800" b="1" spc="-5" err="1">
                <a:latin typeface="Calibri"/>
                <a:cs typeface="Georgia"/>
              </a:rPr>
              <a:t>concat</a:t>
            </a:r>
            <a:r>
              <a:rPr sz="2800" spc="-5">
                <a:latin typeface="Calibri"/>
                <a:cs typeface="Georgia"/>
              </a:rPr>
              <a:t>:</a:t>
            </a:r>
            <a:endParaRPr sz="2800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Node</a:t>
            </a:r>
            <a:r>
              <a:rPr sz="2800" b="1" spc="-35">
                <a:latin typeface="Calibri"/>
                <a:cs typeface="Georgia"/>
              </a:rPr>
              <a:t> </a:t>
            </a:r>
            <a:r>
              <a:rPr sz="2800" b="1" spc="-5" err="1">
                <a:latin typeface="Calibri"/>
                <a:cs typeface="Georgia"/>
              </a:rPr>
              <a:t>concat</a:t>
            </a:r>
            <a:r>
              <a:rPr sz="2800" spc="-5">
                <a:latin typeface="Calibri"/>
                <a:cs typeface="Georgia"/>
              </a:rPr>
              <a:t>:</a:t>
            </a:r>
            <a:endParaRPr sz="2800">
              <a:latin typeface="Calibri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92295" y="396278"/>
            <a:ext cx="8414038" cy="5403990"/>
            <a:chOff x="3877952" y="366590"/>
            <a:chExt cx="8414038" cy="540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0305" y="2715409"/>
              <a:ext cx="2097024" cy="496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7952" y="3290495"/>
              <a:ext cx="2871216" cy="4084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1100" y="3740702"/>
              <a:ext cx="4712208" cy="9174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028" y="4760707"/>
              <a:ext cx="3520440" cy="4602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7351" y="5334716"/>
              <a:ext cx="2782824" cy="4358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5520" y="366590"/>
              <a:ext cx="2816470" cy="23355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4464" y="1536191"/>
              <a:ext cx="4879847" cy="1335024"/>
            </a:xfrm>
            <a:prstGeom prst="rect">
              <a:avLst/>
            </a:prstGeom>
          </p:spPr>
        </p:pic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EFF1001-45B6-0BFD-D6B1-6F9CB51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9C4E-C027-8878-3F0D-47F9E7EF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Why </a:t>
            </a:r>
            <a:r>
              <a:rPr lang="en-US" err="1">
                <a:latin typeface="Calibri"/>
                <a:cs typeface="Calibri"/>
              </a:rPr>
              <a:t>BrainGB</a:t>
            </a:r>
            <a:r>
              <a:rPr lang="en-US">
                <a:latin typeface="Calibri"/>
                <a:cs typeface="Calibri"/>
              </a:rPr>
              <a:t>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1C8A-D879-6B23-F625-0C156CB21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  <a:cs typeface="Calibri"/>
              </a:rPr>
              <a:t>No proper standard techniques/framework available for the brain network analysis. </a:t>
            </a:r>
          </a:p>
          <a:p>
            <a:r>
              <a:rPr lang="en-US">
                <a:latin typeface="Calibri"/>
                <a:ea typeface="+mn-lt"/>
                <a:cs typeface="+mn-lt"/>
              </a:rPr>
              <a:t>Designed to enable fair evaluation with accessible datasets. </a:t>
            </a:r>
          </a:p>
          <a:p>
            <a:r>
              <a:rPr lang="en-US">
                <a:latin typeface="Calibri"/>
                <a:ea typeface="+mn-lt"/>
                <a:cs typeface="+mn-lt"/>
              </a:rPr>
              <a:t>Standardize settings, and baselines for collaborative environment within computational neuroscience research</a:t>
            </a:r>
            <a:endParaRPr lang="en-US"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376EF-A67E-9B00-FD2D-870B3E36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55E34-2039-AD94-0CFB-6B531034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62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953" y="156189"/>
            <a:ext cx="106283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M3: Attention-enhanced Message Passing</a:t>
            </a:r>
            <a:endParaRPr lang="en-US" b="1" spc="-5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731" y="1877244"/>
            <a:ext cx="4864100" cy="359329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Attention</a:t>
            </a:r>
            <a:r>
              <a:rPr sz="2800" b="1" spc="-25">
                <a:latin typeface="Calibri"/>
                <a:cs typeface="Georgia"/>
              </a:rPr>
              <a:t> </a:t>
            </a:r>
            <a:r>
              <a:rPr sz="2800" b="1" spc="-5">
                <a:latin typeface="Calibri"/>
                <a:cs typeface="Georgia"/>
              </a:rPr>
              <a:t>weighted</a:t>
            </a:r>
            <a:r>
              <a:rPr sz="2800" spc="-5">
                <a:latin typeface="Calibri"/>
                <a:cs typeface="Georgia"/>
              </a:rPr>
              <a:t>:</a:t>
            </a:r>
            <a:endParaRPr lang="en-US" sz="2800">
              <a:latin typeface="Calibri"/>
              <a:cs typeface="Georgi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3200">
              <a:latin typeface="Calibri"/>
              <a:cs typeface="Georgi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4400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>
                <a:latin typeface="Calibri"/>
                <a:cs typeface="Georgia"/>
              </a:rPr>
              <a:t>Edge</a:t>
            </a:r>
            <a:r>
              <a:rPr sz="2800" b="1" spc="-15">
                <a:latin typeface="Calibri"/>
                <a:cs typeface="Georgia"/>
              </a:rPr>
              <a:t> </a:t>
            </a:r>
            <a:r>
              <a:rPr sz="2800" b="1" spc="-5">
                <a:latin typeface="Calibri"/>
                <a:cs typeface="Georgia"/>
              </a:rPr>
              <a:t>weighted</a:t>
            </a:r>
            <a:r>
              <a:rPr sz="2800" b="1" spc="-20">
                <a:latin typeface="Calibri"/>
                <a:cs typeface="Georgia"/>
              </a:rPr>
              <a:t> </a:t>
            </a:r>
            <a:r>
              <a:rPr sz="2800" b="1" spc="-5">
                <a:latin typeface="Calibri"/>
                <a:cs typeface="Georgia"/>
              </a:rPr>
              <a:t>w/</a:t>
            </a:r>
            <a:r>
              <a:rPr sz="2800" b="1" spc="-10">
                <a:latin typeface="Calibri"/>
                <a:cs typeface="Georgia"/>
              </a:rPr>
              <a:t> </a:t>
            </a:r>
            <a:r>
              <a:rPr sz="2800" b="1" spc="-5" err="1">
                <a:latin typeface="Calibri"/>
                <a:cs typeface="Georgia"/>
              </a:rPr>
              <a:t>attn</a:t>
            </a:r>
            <a:r>
              <a:rPr sz="2800" spc="-5" err="1">
                <a:latin typeface="Calibri"/>
                <a:cs typeface="Georgia"/>
              </a:rPr>
              <a:t>:</a:t>
            </a:r>
            <a:endParaRPr sz="2800" err="1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Attention</a:t>
            </a:r>
            <a:r>
              <a:rPr sz="2800" b="1" spc="-10">
                <a:latin typeface="Calibri"/>
                <a:cs typeface="Georgia"/>
              </a:rPr>
              <a:t> </a:t>
            </a:r>
            <a:r>
              <a:rPr sz="2800" b="1" spc="-5">
                <a:latin typeface="Calibri"/>
                <a:cs typeface="Georgia"/>
              </a:rPr>
              <a:t>edge</a:t>
            </a:r>
            <a:r>
              <a:rPr sz="2800" b="1" spc="-20">
                <a:latin typeface="Calibri"/>
                <a:cs typeface="Georgia"/>
              </a:rPr>
              <a:t> </a:t>
            </a:r>
            <a:r>
              <a:rPr sz="2800" b="1">
                <a:latin typeface="Calibri"/>
                <a:cs typeface="Georgia"/>
              </a:rPr>
              <a:t>sum</a:t>
            </a:r>
            <a:r>
              <a:rPr sz="2800">
                <a:latin typeface="Calibri"/>
                <a:cs typeface="Georgia"/>
              </a:rPr>
              <a:t>:</a:t>
            </a: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Node</a:t>
            </a:r>
            <a:r>
              <a:rPr sz="2800" b="1" spc="-20">
                <a:latin typeface="Calibri"/>
                <a:cs typeface="Georgia"/>
              </a:rPr>
              <a:t> </a:t>
            </a:r>
            <a:r>
              <a:rPr sz="2800" b="1" spc="-5">
                <a:latin typeface="Calibri"/>
                <a:cs typeface="Georgia"/>
              </a:rPr>
              <a:t>edge</a:t>
            </a:r>
            <a:r>
              <a:rPr sz="2800" b="1" spc="-15">
                <a:latin typeface="Calibri"/>
                <a:cs typeface="Georgia"/>
              </a:rPr>
              <a:t> </a:t>
            </a:r>
            <a:r>
              <a:rPr sz="2800" b="1" spc="-5" err="1">
                <a:latin typeface="Calibri"/>
                <a:cs typeface="Georgia"/>
              </a:rPr>
              <a:t>concat</a:t>
            </a:r>
            <a:r>
              <a:rPr sz="2800" b="1" spc="-15">
                <a:latin typeface="Calibri"/>
                <a:cs typeface="Georgia"/>
              </a:rPr>
              <a:t> </a:t>
            </a:r>
            <a:r>
              <a:rPr sz="2800" b="1" spc="-5">
                <a:latin typeface="Calibri"/>
                <a:cs typeface="Georgia"/>
              </a:rPr>
              <a:t>w/</a:t>
            </a:r>
            <a:r>
              <a:rPr sz="2800" b="1" spc="-5" err="1">
                <a:latin typeface="Calibri"/>
                <a:cs typeface="Georgia"/>
              </a:rPr>
              <a:t>attn</a:t>
            </a:r>
            <a:r>
              <a:rPr sz="2800" spc="-5" err="1">
                <a:latin typeface="Calibri"/>
                <a:cs typeface="Georgia"/>
              </a:rPr>
              <a:t>:</a:t>
            </a:r>
            <a:endParaRPr sz="2800" err="1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>
                <a:latin typeface="Calibri"/>
                <a:cs typeface="Georgia"/>
              </a:rPr>
              <a:t>Node</a:t>
            </a:r>
            <a:r>
              <a:rPr sz="2800" b="1" spc="-20">
                <a:latin typeface="Calibri"/>
                <a:cs typeface="Georgia"/>
              </a:rPr>
              <a:t> </a:t>
            </a:r>
            <a:r>
              <a:rPr sz="2800" b="1" spc="-5" err="1">
                <a:latin typeface="Calibri"/>
                <a:cs typeface="Georgia"/>
              </a:rPr>
              <a:t>concat</a:t>
            </a:r>
            <a:r>
              <a:rPr sz="2800" b="1" spc="-20">
                <a:latin typeface="Calibri"/>
                <a:cs typeface="Georgia"/>
              </a:rPr>
              <a:t> </a:t>
            </a:r>
            <a:r>
              <a:rPr sz="2800" b="1" spc="-5">
                <a:latin typeface="Calibri"/>
                <a:cs typeface="Georgia"/>
              </a:rPr>
              <a:t>w/</a:t>
            </a:r>
            <a:r>
              <a:rPr sz="2800" b="1" spc="-5" err="1">
                <a:latin typeface="Calibri"/>
                <a:cs typeface="Georgia"/>
              </a:rPr>
              <a:t>attn</a:t>
            </a:r>
            <a:r>
              <a:rPr sz="2800" spc="-5" err="1">
                <a:latin typeface="Calibri"/>
                <a:cs typeface="Georgia"/>
              </a:rPr>
              <a:t>:</a:t>
            </a:r>
            <a:endParaRPr sz="2800" err="1">
              <a:latin typeface="Calibri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01042" y="1163608"/>
            <a:ext cx="8961594" cy="4352980"/>
            <a:chOff x="3785615" y="1057220"/>
            <a:chExt cx="8961594" cy="43529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6775" y="1847087"/>
              <a:ext cx="1935479" cy="4358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5615" y="2279903"/>
              <a:ext cx="5602224" cy="9570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6167" y="3416808"/>
              <a:ext cx="2581656" cy="4998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6167" y="3931919"/>
              <a:ext cx="2886456" cy="4358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8359" y="4434840"/>
              <a:ext cx="4245864" cy="4602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2105" y="1057220"/>
              <a:ext cx="3015104" cy="25001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2367" y="4962144"/>
              <a:ext cx="3331464" cy="448056"/>
            </a:xfrm>
            <a:prstGeom prst="rect">
              <a:avLst/>
            </a:prstGeom>
          </p:spPr>
        </p:pic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CF0B77F-B230-FA89-08F6-E966678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902" y="6461111"/>
            <a:ext cx="3859795" cy="304801"/>
          </a:xfrm>
        </p:spPr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41DDAFB-D381-CC05-1E6B-B3666A7C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2332" y="365002"/>
            <a:ext cx="838199" cy="767687"/>
          </a:xfrm>
        </p:spPr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20</a:t>
            </a:fld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909" y="12752"/>
            <a:ext cx="60172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M4:</a:t>
            </a:r>
            <a:r>
              <a:rPr b="1" spc="-3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Pooling</a:t>
            </a:r>
            <a:r>
              <a:rPr b="1" spc="-35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chemeClr val="tx1"/>
                </a:solidFill>
                <a:latin typeface="Calibri"/>
                <a:cs typeface="Calibri"/>
              </a:rPr>
              <a:t>Strategies</a:t>
            </a:r>
            <a:endParaRPr lang="en-US" b="1" spc="-5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dirty="0"/>
              <a:t>21</a:t>
            </a:fld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39" y="1807971"/>
            <a:ext cx="10229215" cy="3988271"/>
          </a:xfrm>
          <a:prstGeom prst="rect">
            <a:avLst/>
          </a:prstGeom>
          <a:noFill/>
        </p:spPr>
        <p:txBody>
          <a:bodyPr vert="horz" wrap="square" lIns="0" tIns="63500" rIns="0" bIns="0" rtlCol="0" anchor="t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spc="-5">
                <a:latin typeface="Calibri"/>
                <a:cs typeface="Georgia"/>
              </a:rPr>
              <a:t>In the second</a:t>
            </a:r>
            <a:r>
              <a:rPr sz="2800" spc="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stage </a:t>
            </a:r>
            <a:r>
              <a:rPr sz="2800">
                <a:latin typeface="Calibri"/>
                <a:cs typeface="Georgia"/>
              </a:rPr>
              <a:t>of</a:t>
            </a:r>
            <a:r>
              <a:rPr sz="2800" spc="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GNNs,</a:t>
            </a:r>
            <a:r>
              <a:rPr sz="2800" spc="-10">
                <a:latin typeface="Calibri"/>
                <a:cs typeface="Georgia"/>
              </a:rPr>
              <a:t> </a:t>
            </a:r>
            <a:r>
              <a:rPr sz="2800">
                <a:latin typeface="Calibri"/>
                <a:cs typeface="Georgia"/>
              </a:rPr>
              <a:t>a</a:t>
            </a:r>
            <a:r>
              <a:rPr sz="2800" spc="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feature</a:t>
            </a:r>
            <a:r>
              <a:rPr sz="2800" spc="-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vector</a:t>
            </a:r>
            <a:r>
              <a:rPr sz="2800">
                <a:latin typeface="Calibri"/>
                <a:cs typeface="Georgia"/>
              </a:rPr>
              <a:t> for </a:t>
            </a:r>
            <a:r>
              <a:rPr sz="2800" spc="-5">
                <a:latin typeface="Calibri"/>
                <a:cs typeface="Georgia"/>
              </a:rPr>
              <a:t>the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whole graph</a:t>
            </a:r>
            <a:r>
              <a:rPr lang="en-US" sz="2800" spc="-5">
                <a:latin typeface="Calibri"/>
                <a:cs typeface="Georgia"/>
              </a:rPr>
              <a:t> </a:t>
            </a:r>
            <a:r>
              <a:rPr sz="2800" spc="-660">
                <a:latin typeface="Calibri"/>
                <a:cs typeface="Georgia"/>
              </a:rPr>
              <a:t> </a:t>
            </a:r>
            <a:r>
              <a:rPr sz="2800">
                <a:latin typeface="Calibri"/>
                <a:cs typeface="Georgia"/>
              </a:rPr>
              <a:t>is</a:t>
            </a:r>
            <a:r>
              <a:rPr sz="2800" spc="-5">
                <a:latin typeface="Calibri"/>
                <a:cs typeface="Georgia"/>
              </a:rPr>
              <a:t> computed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using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the pooling strategy </a:t>
            </a:r>
            <a:r>
              <a:rPr sz="2800" spc="40">
                <a:latin typeface="Calibri"/>
                <a:cs typeface="Cambria Math"/>
              </a:rPr>
              <a:t>𝑅,</a:t>
            </a:r>
            <a:endParaRPr lang="en-US" sz="2800">
              <a:latin typeface="Calibri"/>
              <a:cs typeface="Cambria Math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00">
              <a:latin typeface="Calibri"/>
              <a:cs typeface="Cambria Math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>
                <a:latin typeface="Calibri"/>
                <a:cs typeface="Georgia"/>
              </a:rPr>
              <a:t>Mean</a:t>
            </a:r>
            <a:r>
              <a:rPr sz="2800" spc="-3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pooling:</a:t>
            </a:r>
            <a:endParaRPr sz="2800">
              <a:latin typeface="Calibri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4150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>
                <a:latin typeface="Calibri"/>
                <a:cs typeface="Georgia"/>
              </a:rPr>
              <a:t>Sum</a:t>
            </a:r>
            <a:r>
              <a:rPr sz="2800" spc="-4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pooling:</a:t>
            </a:r>
            <a:endParaRPr sz="2800">
              <a:latin typeface="Calibri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4050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5" err="1">
                <a:latin typeface="Calibri"/>
                <a:cs typeface="Georgia"/>
              </a:rPr>
              <a:t>Concat</a:t>
            </a:r>
            <a:r>
              <a:rPr sz="2800" spc="-3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pooling:</a:t>
            </a:r>
            <a:endParaRPr sz="2800">
              <a:latin typeface="Calibri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14663" y="-139494"/>
            <a:ext cx="6761450" cy="5958839"/>
            <a:chOff x="3610893" y="0"/>
            <a:chExt cx="6761450" cy="59588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3851" y="3050958"/>
              <a:ext cx="2633472" cy="1030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0858" y="2269863"/>
              <a:ext cx="3035808" cy="536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0893" y="4145190"/>
              <a:ext cx="1944623" cy="9814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1815" y="5398007"/>
              <a:ext cx="4651247" cy="5608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1479" y="0"/>
              <a:ext cx="2340864" cy="1703832"/>
            </a:xfrm>
            <a:prstGeom prst="rect">
              <a:avLst/>
            </a:prstGeom>
          </p:spPr>
        </p:pic>
      </p:grp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B7D6D68-E067-3ACA-8252-EA2ACE26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87884"/>
            <a:ext cx="22072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/>
              <a:t>Outline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dirty="0"/>
              <a:t>22</a:t>
            </a:fld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6642" y="2209800"/>
            <a:ext cx="7248525" cy="351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Georgia"/>
                <a:cs typeface="Georgia"/>
              </a:rPr>
              <a:t>Preliminaries</a:t>
            </a:r>
            <a:endParaRPr sz="2800">
              <a:latin typeface="Georgia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Georgia"/>
                <a:cs typeface="Georgia"/>
              </a:rPr>
              <a:t>Brain</a:t>
            </a:r>
            <a:r>
              <a:rPr sz="2800" spc="-10">
                <a:solidFill>
                  <a:srgbClr val="7F7F7F"/>
                </a:solidFill>
                <a:latin typeface="Georgia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Georgia"/>
                <a:cs typeface="Georgia"/>
              </a:rPr>
              <a:t>Network Dataset Construction</a:t>
            </a:r>
            <a:endParaRPr sz="2800">
              <a:latin typeface="Georgia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73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Georgia"/>
                <a:cs typeface="Georgia"/>
              </a:rPr>
              <a:t>GNN Baselines </a:t>
            </a:r>
            <a:r>
              <a:rPr sz="2800">
                <a:solidFill>
                  <a:srgbClr val="7F7F7F"/>
                </a:solidFill>
                <a:latin typeface="Georgia"/>
                <a:cs typeface="Georgia"/>
              </a:rPr>
              <a:t>for </a:t>
            </a:r>
            <a:r>
              <a:rPr sz="2800" spc="-5">
                <a:solidFill>
                  <a:srgbClr val="7F7F7F"/>
                </a:solidFill>
                <a:latin typeface="Georgia"/>
                <a:cs typeface="Georgia"/>
              </a:rPr>
              <a:t>Brain</a:t>
            </a:r>
            <a:r>
              <a:rPr sz="2800" spc="-15">
                <a:solidFill>
                  <a:srgbClr val="7F7F7F"/>
                </a:solidFill>
                <a:latin typeface="Georgia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Georgia"/>
                <a:cs typeface="Georgia"/>
              </a:rPr>
              <a:t>Network Analysis</a:t>
            </a:r>
            <a:endParaRPr sz="2800">
              <a:latin typeface="Georgia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latin typeface="Georgia"/>
                <a:cs typeface="Georgia"/>
              </a:rPr>
              <a:t>Experiments</a:t>
            </a:r>
            <a:endParaRPr sz="2800">
              <a:latin typeface="Georgia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>
                <a:solidFill>
                  <a:srgbClr val="7F7F7F"/>
                </a:solidFill>
                <a:latin typeface="Georgia"/>
                <a:cs typeface="Georgia"/>
              </a:rPr>
              <a:t>Discussion</a:t>
            </a:r>
            <a:r>
              <a:rPr sz="2800" spc="-25">
                <a:solidFill>
                  <a:srgbClr val="7F7F7F"/>
                </a:solidFill>
                <a:latin typeface="Georgia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Georgia"/>
                <a:cs typeface="Georgia"/>
              </a:rPr>
              <a:t>and</a:t>
            </a:r>
            <a:r>
              <a:rPr sz="2800" spc="-20">
                <a:solidFill>
                  <a:srgbClr val="7F7F7F"/>
                </a:solidFill>
                <a:latin typeface="Georgia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Georgia"/>
                <a:cs typeface="Georgia"/>
              </a:rPr>
              <a:t>Extensions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41729-2F47-5AD8-7DE1-F49BD502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87884"/>
            <a:ext cx="25120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>
                <a:latin typeface="Calibri"/>
                <a:cs typeface="Calibri"/>
              </a:rPr>
              <a:t>Datasets</a:t>
            </a:r>
            <a:endParaRPr lang="en-US" b="1" spc="-5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dirty="0"/>
              <a:t>23</a:t>
            </a:fld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6642" y="2362200"/>
            <a:ext cx="9009380" cy="3588385"/>
          </a:xfrm>
          <a:prstGeom prst="rect">
            <a:avLst/>
          </a:prstGeom>
        </p:spPr>
        <p:txBody>
          <a:bodyPr vert="horz" wrap="square" lIns="0" tIns="46990" rIns="0" bIns="0" rtlCol="0" anchor="t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>
                <a:latin typeface="Calibri"/>
                <a:cs typeface="Georgia"/>
              </a:rPr>
              <a:t>Human</a:t>
            </a:r>
            <a:r>
              <a:rPr sz="2800" spc="-5">
                <a:latin typeface="Calibri"/>
                <a:cs typeface="Georgia"/>
              </a:rPr>
              <a:t> Immunodeficiency Virus</a:t>
            </a:r>
            <a:r>
              <a:rPr sz="2800" spc="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Infection (HIV)</a:t>
            </a:r>
            <a:endParaRPr lang="en-US" sz="2800">
              <a:latin typeface="Calibri"/>
              <a:cs typeface="Georgia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i="1" spc="-5">
                <a:latin typeface="Calibri"/>
                <a:cs typeface="Georgia"/>
              </a:rPr>
              <a:t>functional</a:t>
            </a:r>
            <a:endParaRPr sz="2400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>
                <a:latin typeface="Calibri"/>
                <a:cs typeface="Georgia"/>
              </a:rPr>
              <a:t>Philadelphia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Neuroimaging Cohort </a:t>
            </a:r>
            <a:r>
              <a:rPr sz="2800">
                <a:latin typeface="Calibri"/>
                <a:cs typeface="Georgia"/>
              </a:rPr>
              <a:t>(PNC)</a:t>
            </a: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i="1" spc="-5">
                <a:latin typeface="Calibri"/>
                <a:cs typeface="Georgia"/>
              </a:rPr>
              <a:t>functional</a:t>
            </a:r>
            <a:endParaRPr sz="2400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>
                <a:latin typeface="Calibri"/>
                <a:cs typeface="Georgia"/>
              </a:rPr>
              <a:t>Parkinson’s</a:t>
            </a:r>
            <a:r>
              <a:rPr sz="2800" spc="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Progression</a:t>
            </a:r>
            <a:r>
              <a:rPr sz="2800" spc="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Markers</a:t>
            </a:r>
            <a:r>
              <a:rPr sz="2800" spc="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Initiative</a:t>
            </a:r>
            <a:r>
              <a:rPr sz="2800" spc="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(PPMI)</a:t>
            </a:r>
            <a:endParaRPr sz="2800">
              <a:latin typeface="Calibri"/>
              <a:cs typeface="Georgia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i="1" spc="-5">
                <a:latin typeface="Calibri"/>
                <a:cs typeface="Georgia"/>
              </a:rPr>
              <a:t>structural</a:t>
            </a:r>
            <a:endParaRPr sz="2400">
              <a:latin typeface="Calibri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>
                <a:latin typeface="Calibri"/>
                <a:cs typeface="Georgia"/>
              </a:rPr>
              <a:t>Adolescent Brain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Cognitive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Development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Study (ABCD)</a:t>
            </a:r>
            <a:endParaRPr sz="2800">
              <a:latin typeface="Calibri"/>
              <a:cs typeface="Georgia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i="1" spc="-5">
                <a:latin typeface="Calibri"/>
                <a:cs typeface="Georgia"/>
              </a:rPr>
              <a:t>functional</a:t>
            </a:r>
            <a:endParaRPr sz="2400">
              <a:latin typeface="Calibri"/>
              <a:cs typeface="Georgia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082A1-53DA-DBE4-1A25-AB3B42AA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351" y="74227"/>
            <a:ext cx="7308215" cy="62837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>
                <a:latin typeface="Calibri"/>
                <a:cs typeface="Georgia"/>
              </a:rPr>
              <a:t>Modular</a:t>
            </a:r>
            <a:r>
              <a:rPr sz="4000" b="1" spc="-40">
                <a:latin typeface="Calibri"/>
                <a:cs typeface="Georgia"/>
              </a:rPr>
              <a:t> </a:t>
            </a:r>
            <a:r>
              <a:rPr sz="4000" b="1" spc="-5">
                <a:latin typeface="Calibri"/>
                <a:cs typeface="Georgia"/>
              </a:rPr>
              <a:t>Performance</a:t>
            </a:r>
            <a:r>
              <a:rPr sz="4000" b="1" spc="-25">
                <a:latin typeface="Calibri"/>
                <a:cs typeface="Georgia"/>
              </a:rPr>
              <a:t> </a:t>
            </a:r>
            <a:r>
              <a:rPr sz="4000" b="1" spc="-5">
                <a:latin typeface="Calibri"/>
                <a:cs typeface="Georgia"/>
              </a:rPr>
              <a:t>Report</a:t>
            </a:r>
            <a:endParaRPr lang="en-US" sz="4000" b="1">
              <a:latin typeface="Calibri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18359"/>
            <a:ext cx="12188952" cy="43769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502155"/>
            <a:ext cx="10096500" cy="560153"/>
          </a:xfrm>
          <a:prstGeom prst="rect">
            <a:avLst/>
          </a:prstGeom>
        </p:spPr>
        <p:txBody>
          <a:bodyPr vert="horz" wrap="square" lIns="0" tIns="9525" rIns="0" bIns="0" rtlCol="0" anchor="t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5">
                <a:latin typeface="Calibri"/>
                <a:cs typeface="Georgia"/>
              </a:rPr>
              <a:t>Tab.2.</a:t>
            </a:r>
            <a:r>
              <a:rPr sz="1800" spc="10">
                <a:latin typeface="Calibri"/>
                <a:cs typeface="Georgia"/>
              </a:rPr>
              <a:t> </a:t>
            </a:r>
            <a:r>
              <a:rPr sz="1800" spc="-5">
                <a:latin typeface="Calibri"/>
                <a:cs typeface="Georgia"/>
              </a:rPr>
              <a:t>Performance</a:t>
            </a:r>
            <a:r>
              <a:rPr sz="1800" spc="15">
                <a:latin typeface="Calibri"/>
                <a:cs typeface="Georgia"/>
              </a:rPr>
              <a:t> </a:t>
            </a:r>
            <a:r>
              <a:rPr sz="1800" spc="-5">
                <a:latin typeface="Calibri"/>
                <a:cs typeface="Georgia"/>
              </a:rPr>
              <a:t>report</a:t>
            </a:r>
            <a:r>
              <a:rPr sz="1800" spc="15">
                <a:latin typeface="Calibri"/>
                <a:cs typeface="Georgia"/>
              </a:rPr>
              <a:t> </a:t>
            </a:r>
            <a:r>
              <a:rPr sz="1800">
                <a:latin typeface="Calibri"/>
                <a:cs typeface="Georgia"/>
              </a:rPr>
              <a:t>(%)</a:t>
            </a:r>
            <a:r>
              <a:rPr sz="1800" spc="5">
                <a:latin typeface="Calibri"/>
                <a:cs typeface="Georgia"/>
              </a:rPr>
              <a:t> </a:t>
            </a:r>
            <a:r>
              <a:rPr sz="1800">
                <a:latin typeface="Calibri"/>
                <a:cs typeface="Georgia"/>
              </a:rPr>
              <a:t>of</a:t>
            </a:r>
            <a:r>
              <a:rPr sz="1800" spc="15">
                <a:latin typeface="Calibri"/>
                <a:cs typeface="Georgia"/>
              </a:rPr>
              <a:t> </a:t>
            </a:r>
            <a:r>
              <a:rPr sz="1800" spc="-5">
                <a:latin typeface="Calibri"/>
                <a:cs typeface="Georgia"/>
              </a:rPr>
              <a:t>different</a:t>
            </a:r>
            <a:r>
              <a:rPr sz="1800" spc="15">
                <a:latin typeface="Calibri"/>
                <a:cs typeface="Georgia"/>
              </a:rPr>
              <a:t> </a:t>
            </a:r>
            <a:r>
              <a:rPr sz="1800" spc="-5">
                <a:latin typeface="Calibri"/>
                <a:cs typeface="Georgia"/>
              </a:rPr>
              <a:t>message</a:t>
            </a:r>
            <a:r>
              <a:rPr sz="1800" spc="10">
                <a:latin typeface="Calibri"/>
                <a:cs typeface="Georgia"/>
              </a:rPr>
              <a:t> </a:t>
            </a:r>
            <a:r>
              <a:rPr sz="1800" spc="-5">
                <a:latin typeface="Calibri"/>
                <a:cs typeface="Georgia"/>
              </a:rPr>
              <a:t>passing</a:t>
            </a:r>
            <a:r>
              <a:rPr sz="1800" spc="5">
                <a:latin typeface="Calibri"/>
                <a:cs typeface="Georgia"/>
              </a:rPr>
              <a:t> </a:t>
            </a:r>
            <a:r>
              <a:rPr sz="1800" spc="-10">
                <a:latin typeface="Calibri"/>
                <a:cs typeface="Georgia"/>
              </a:rPr>
              <a:t>GNNs</a:t>
            </a:r>
            <a:r>
              <a:rPr sz="1800" spc="10">
                <a:latin typeface="Calibri"/>
                <a:cs typeface="Georgia"/>
              </a:rPr>
              <a:t> </a:t>
            </a:r>
            <a:r>
              <a:rPr sz="1800" spc="-5">
                <a:latin typeface="Calibri"/>
                <a:cs typeface="Georgia"/>
              </a:rPr>
              <a:t>in</a:t>
            </a:r>
            <a:r>
              <a:rPr sz="1800" spc="10">
                <a:latin typeface="Calibri"/>
                <a:cs typeface="Georgia"/>
              </a:rPr>
              <a:t> </a:t>
            </a:r>
            <a:r>
              <a:rPr sz="1800">
                <a:latin typeface="Calibri"/>
                <a:cs typeface="Georgia"/>
              </a:rPr>
              <a:t>the</a:t>
            </a:r>
            <a:r>
              <a:rPr sz="1800" spc="10">
                <a:latin typeface="Calibri"/>
                <a:cs typeface="Georgia"/>
              </a:rPr>
              <a:t> </a:t>
            </a:r>
            <a:r>
              <a:rPr sz="1800">
                <a:latin typeface="Calibri"/>
                <a:cs typeface="Georgia"/>
              </a:rPr>
              <a:t>four-modular</a:t>
            </a:r>
            <a:r>
              <a:rPr sz="1800" spc="10">
                <a:latin typeface="Calibri"/>
                <a:cs typeface="Georgia"/>
              </a:rPr>
              <a:t> </a:t>
            </a:r>
            <a:r>
              <a:rPr sz="1800" spc="-5">
                <a:latin typeface="Calibri"/>
                <a:cs typeface="Georgia"/>
              </a:rPr>
              <a:t>design</a:t>
            </a:r>
            <a:r>
              <a:rPr sz="1800" spc="10">
                <a:latin typeface="Calibri"/>
                <a:cs typeface="Georgia"/>
              </a:rPr>
              <a:t> </a:t>
            </a:r>
            <a:r>
              <a:rPr sz="1800" spc="-5">
                <a:latin typeface="Calibri"/>
                <a:cs typeface="Georgia"/>
              </a:rPr>
              <a:t>space</a:t>
            </a:r>
            <a:r>
              <a:rPr lang="en-US" spc="-5">
                <a:latin typeface="Calibri"/>
                <a:cs typeface="Georgia"/>
              </a:rPr>
              <a:t> </a:t>
            </a:r>
            <a:r>
              <a:rPr sz="1800" spc="-420">
                <a:latin typeface="Calibri"/>
                <a:cs typeface="Georgia"/>
              </a:rPr>
              <a:t> </a:t>
            </a:r>
            <a:r>
              <a:rPr sz="1800" spc="-5">
                <a:latin typeface="Calibri"/>
                <a:cs typeface="Georgia"/>
              </a:rPr>
              <a:t>with</a:t>
            </a:r>
            <a:r>
              <a:rPr sz="1800" spc="5">
                <a:latin typeface="Calibri"/>
                <a:cs typeface="Georgia"/>
              </a:rPr>
              <a:t> </a:t>
            </a:r>
            <a:r>
              <a:rPr sz="1800">
                <a:latin typeface="Calibri"/>
                <a:cs typeface="Georgia"/>
              </a:rPr>
              <a:t>other </a:t>
            </a:r>
            <a:r>
              <a:rPr sz="1800" spc="-5">
                <a:latin typeface="Calibri"/>
                <a:cs typeface="Georgia"/>
              </a:rPr>
              <a:t>two</a:t>
            </a:r>
            <a:r>
              <a:rPr sz="1800" spc="5">
                <a:latin typeface="Calibri"/>
                <a:cs typeface="Georgia"/>
              </a:rPr>
              <a:t> </a:t>
            </a:r>
            <a:r>
              <a:rPr sz="1800" spc="-5">
                <a:latin typeface="Calibri"/>
                <a:cs typeface="Georgia"/>
              </a:rPr>
              <a:t>representative</a:t>
            </a:r>
            <a:r>
              <a:rPr sz="1800" spc="5">
                <a:latin typeface="Calibri"/>
                <a:cs typeface="Georgia"/>
              </a:rPr>
              <a:t> </a:t>
            </a:r>
            <a:r>
              <a:rPr sz="1800" spc="-5">
                <a:latin typeface="Calibri"/>
                <a:cs typeface="Georgia"/>
              </a:rPr>
              <a:t>baselines</a:t>
            </a:r>
            <a:r>
              <a:rPr sz="1800">
                <a:latin typeface="Calibri"/>
                <a:cs typeface="Georgia"/>
              </a:rPr>
              <a:t> on four datasets.</a:t>
            </a:r>
            <a:endParaRPr lang="en-US" sz="1800">
              <a:latin typeface="Calibri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5"/>
              </a:lnSpc>
            </a:pPr>
            <a:r>
              <a:rPr lang="en-US" spc="-5"/>
              <a:t>November 21 2022</a:t>
            </a:r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77809" y="6446470"/>
            <a:ext cx="19685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>
                <a:solidFill>
                  <a:srgbClr val="898989"/>
                </a:solidFill>
                <a:latin typeface="Georgia"/>
                <a:cs typeface="Georgia"/>
              </a:rPr>
              <a:t>22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B5F539-63D7-35FA-046F-2BF977F151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24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DBB48-2B48-B9B9-1499-9F60B39B02C0}"/>
              </a:ext>
            </a:extLst>
          </p:cNvPr>
          <p:cNvSpPr txBox="1"/>
          <p:nvPr/>
        </p:nvSpPr>
        <p:spPr>
          <a:xfrm>
            <a:off x="1474519" y="3384467"/>
            <a:ext cx="1415142" cy="158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012F8-5D7D-C6E7-DCDB-27CD07996FB9}"/>
              </a:ext>
            </a:extLst>
          </p:cNvPr>
          <p:cNvSpPr txBox="1"/>
          <p:nvPr/>
        </p:nvSpPr>
        <p:spPr>
          <a:xfrm>
            <a:off x="1474519" y="4265220"/>
            <a:ext cx="1415142" cy="158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82195-0B68-8952-106E-E9CE8EB57D39}"/>
              </a:ext>
            </a:extLst>
          </p:cNvPr>
          <p:cNvSpPr txBox="1"/>
          <p:nvPr/>
        </p:nvSpPr>
        <p:spPr>
          <a:xfrm>
            <a:off x="1415141" y="5145973"/>
            <a:ext cx="1415142" cy="158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DD903-D3FE-0D56-C9F7-E31AC8CA7D9C}"/>
              </a:ext>
            </a:extLst>
          </p:cNvPr>
          <p:cNvSpPr txBox="1"/>
          <p:nvPr/>
        </p:nvSpPr>
        <p:spPr>
          <a:xfrm>
            <a:off x="1316181" y="5769428"/>
            <a:ext cx="1415142" cy="158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8136" y="891828"/>
            <a:ext cx="213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>
                <a:latin typeface="Calibri"/>
                <a:cs typeface="Calibri"/>
              </a:rPr>
              <a:t>Outline</a:t>
            </a:r>
            <a:endParaRPr lang="en-US" b="1" spc="-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52409" y="6446470"/>
            <a:ext cx="24892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Georgia"/>
                <a:cs typeface="Georgia"/>
              </a:rPr>
              <a:t>25</a:t>
            </a:fld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2583613"/>
            <a:ext cx="7248525" cy="3512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Preliminaries</a:t>
            </a:r>
            <a:endParaRPr lang="en-US"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Brain</a:t>
            </a:r>
            <a:r>
              <a:rPr sz="2800" spc="-10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Network Dataset Construction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73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GNN Baselines </a:t>
            </a:r>
            <a:r>
              <a:rPr sz="2800">
                <a:solidFill>
                  <a:srgbClr val="7F7F7F"/>
                </a:solidFill>
                <a:latin typeface="Calibri"/>
                <a:cs typeface="Georgia"/>
              </a:rPr>
              <a:t>for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Brain</a:t>
            </a:r>
            <a:r>
              <a:rPr sz="2800" spc="-15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Network Analysis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Experiments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>
                <a:latin typeface="Calibri"/>
                <a:cs typeface="Georgia"/>
              </a:rPr>
              <a:t>Discussion</a:t>
            </a:r>
            <a:r>
              <a:rPr sz="2800" spc="-2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and</a:t>
            </a:r>
            <a:r>
              <a:rPr sz="2800" spc="-2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Extensions</a:t>
            </a:r>
            <a:endParaRPr sz="2800">
              <a:latin typeface="Calibri"/>
              <a:cs typeface="Georgia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502476-1617-4F4D-E6ED-1AB49D80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9D60A-24B7-52C9-2A1B-0DB3DD3B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25</a:t>
            </a:fld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300" b="1" spc="-5">
                <a:solidFill>
                  <a:srgbClr val="EBEBEB"/>
                </a:solidFill>
                <a:latin typeface="Calibri"/>
                <a:cs typeface="Calibri"/>
              </a:rPr>
              <a:t>Contributions of this 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object 3">
            <a:extLst>
              <a:ext uri="{FF2B5EF4-FFF2-40B4-BE49-F238E27FC236}">
                <a16:creationId xmlns:a16="http://schemas.microsoft.com/office/drawing/2014/main" id="{39B6FDDE-DC41-721E-D402-0A5F57FB3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496494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85D74C4D-3F13-CD1C-3F50-E57438EA4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6C84871-5D29-986A-9C93-855CF207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26</a:t>
            </a:fld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/>
            <a:r>
              <a:rPr lang="en-US" b="1" spc="-5">
                <a:solidFill>
                  <a:srgbClr val="FFFFFF"/>
                </a:solidFill>
              </a:rPr>
              <a:t>Limitations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81D60167-4931-47E6-BA6A-407CBD079E47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27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15388F84-D7E0-FB46-BA50-82ACA3846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280697"/>
              </p:ext>
            </p:extLst>
          </p:nvPr>
        </p:nvGraphicFramePr>
        <p:xfrm>
          <a:off x="762000" y="2035498"/>
          <a:ext cx="10150317" cy="3711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D2A79C-19DD-350E-9AA7-77C9181C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  <a:prstGeom prst="rect">
            <a:avLst/>
          </a:prstGeom>
        </p:spPr>
        <p:txBody>
          <a:bodyPr vert="horz" lIns="0" tIns="12700" rIns="0" bIns="0" rtlCol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b="1" spc="-5">
                <a:solidFill>
                  <a:srgbClr val="EBEBEB"/>
                </a:solidFill>
                <a:latin typeface="Calibri"/>
                <a:cs typeface="Calibri"/>
              </a:rPr>
              <a:t>Future</a:t>
            </a:r>
            <a:r>
              <a:rPr lang="en-IN" b="1" spc="-5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lang="en-IN" b="1" spc="-5">
                <a:solidFill>
                  <a:srgbClr val="EBEBEB"/>
                </a:solidFill>
                <a:latin typeface="Calibri"/>
                <a:cs typeface="Calibri"/>
              </a:rPr>
              <a:t>Directions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38100">
              <a:spcAft>
                <a:spcPts val="600"/>
              </a:spcAft>
            </a:pPr>
            <a:fld id="{81D60167-4931-47E6-BA6A-407CBD079E47}" type="slidenum">
              <a:rPr lang="en-IN">
                <a:solidFill>
                  <a:srgbClr val="FFFFFF"/>
                </a:solidFill>
              </a:rPr>
              <a:pPr marL="38100">
                <a:spcAft>
                  <a:spcPts val="600"/>
                </a:spcAft>
              </a:pPr>
              <a:t>28</a:t>
            </a:fld>
            <a:endParaRPr lang="en-IN">
              <a:solidFill>
                <a:srgbClr val="FFFFFF"/>
              </a:solidFill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326BF3A9-ECAC-FA35-8EB7-ED91B559E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79980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EC96BD-37EF-CB2B-1D95-FD34E247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79208"/>
            <a:ext cx="28168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>
                <a:latin typeface="Calibri"/>
                <a:cs typeface="Calibri"/>
              </a:rPr>
              <a:t>R</a:t>
            </a:r>
            <a:r>
              <a:rPr b="1" spc="-5">
                <a:latin typeface="Calibri"/>
                <a:cs typeface="Calibri"/>
              </a:rPr>
              <a:t>es</a:t>
            </a:r>
            <a:r>
              <a:rPr b="1">
                <a:latin typeface="Calibri"/>
                <a:cs typeface="Calibri"/>
              </a:rPr>
              <a:t>o</a:t>
            </a:r>
            <a:r>
              <a:rPr b="1" spc="-10">
                <a:latin typeface="Calibri"/>
                <a:cs typeface="Calibri"/>
              </a:rPr>
              <a:t>u</a:t>
            </a:r>
            <a:r>
              <a:rPr b="1" spc="-5">
                <a:latin typeface="Calibri"/>
                <a:cs typeface="Calibri"/>
              </a:rPr>
              <a:t>r</a:t>
            </a:r>
            <a:r>
              <a:rPr b="1">
                <a:latin typeface="Calibri"/>
                <a:cs typeface="Calibri"/>
              </a:rPr>
              <a:t>c</a:t>
            </a:r>
            <a:r>
              <a:rPr b="1" spc="-5">
                <a:latin typeface="Calibri"/>
                <a:cs typeface="Calibri"/>
              </a:rPr>
              <a:t>es</a:t>
            </a:r>
            <a:endParaRPr lang="en-US" b="1" spc="-5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4061" y="2133600"/>
            <a:ext cx="6063615" cy="4492255"/>
          </a:xfrm>
          <a:prstGeom prst="rect">
            <a:avLst/>
          </a:prstGeom>
        </p:spPr>
        <p:txBody>
          <a:bodyPr vert="horz" wrap="square" lIns="0" tIns="46990" rIns="0" bIns="0" rtlCol="0" anchor="t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>
                <a:latin typeface="Calibri"/>
                <a:cs typeface="Georgia"/>
              </a:rPr>
              <a:t>Website:</a:t>
            </a:r>
            <a:r>
              <a:rPr sz="2800" spc="-25">
                <a:solidFill>
                  <a:srgbClr val="9454C3"/>
                </a:solidFill>
                <a:latin typeface="Calibri"/>
                <a:cs typeface="Georgia"/>
              </a:rPr>
              <a:t> </a:t>
            </a:r>
            <a:r>
              <a:rPr sz="2800" u="heavy" spc="-5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latin typeface="Calibri"/>
                <a:cs typeface="Georgia"/>
              </a:rPr>
              <a:t>https://brainnet.us/</a:t>
            </a:r>
            <a:endParaRPr lang="en-US" sz="2800">
              <a:latin typeface="Calibri"/>
              <a:cs typeface="Georgia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>
                <a:latin typeface="Calibri"/>
                <a:cs typeface="Georgia"/>
              </a:rPr>
              <a:t>tutorials</a:t>
            </a:r>
            <a:endParaRPr sz="2400">
              <a:latin typeface="Calibri"/>
              <a:cs typeface="Georgia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>
                <a:latin typeface="Calibri"/>
                <a:cs typeface="Georgia"/>
              </a:rPr>
              <a:t>examples</a:t>
            </a:r>
          </a:p>
          <a:p>
            <a:pPr marL="698500" marR="913130" lvl="1" indent="-228600">
              <a:lnSpc>
                <a:spcPts val="2620"/>
              </a:lnSpc>
              <a:spcBef>
                <a:spcPts val="42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>
                <a:latin typeface="Calibri"/>
                <a:cs typeface="Georgia"/>
              </a:rPr>
              <a:t>preprocessing and </a:t>
            </a:r>
            <a:r>
              <a:rPr sz="2400">
                <a:latin typeface="Calibri"/>
                <a:cs typeface="Georgia"/>
              </a:rPr>
              <a:t>brain </a:t>
            </a:r>
            <a:r>
              <a:rPr sz="2400" spc="-5">
                <a:latin typeface="Calibri"/>
                <a:cs typeface="Georgia"/>
              </a:rPr>
              <a:t>network</a:t>
            </a:r>
            <a:r>
              <a:rPr lang="en-US" sz="2400" spc="-5">
                <a:latin typeface="Calibri"/>
                <a:cs typeface="Georgia"/>
              </a:rPr>
              <a:t> </a:t>
            </a:r>
            <a:r>
              <a:rPr sz="2400" spc="-565">
                <a:latin typeface="Calibri"/>
                <a:cs typeface="Georgia"/>
              </a:rPr>
              <a:t> </a:t>
            </a:r>
            <a:r>
              <a:rPr sz="2400" spc="-5">
                <a:latin typeface="Calibri"/>
                <a:cs typeface="Georgia"/>
              </a:rPr>
              <a:t>construction</a:t>
            </a:r>
            <a:r>
              <a:rPr sz="2400" spc="-20">
                <a:latin typeface="Calibri"/>
                <a:cs typeface="Georgia"/>
              </a:rPr>
              <a:t> </a:t>
            </a:r>
            <a:r>
              <a:rPr sz="2400" spc="-5">
                <a:latin typeface="Calibri"/>
                <a:cs typeface="Georgia"/>
              </a:rPr>
              <a:t>instruction</a:t>
            </a:r>
            <a:endParaRPr sz="2400">
              <a:latin typeface="Calibri"/>
              <a:cs typeface="Georgia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2700">
              <a:latin typeface="Calibri"/>
              <a:cs typeface="Georgia"/>
            </a:endParaRPr>
          </a:p>
          <a:p>
            <a:pPr marL="241300" marR="163195" indent="-228600">
              <a:lnSpc>
                <a:spcPts val="3000"/>
              </a:lnSpc>
              <a:spcBef>
                <a:spcPts val="19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>
                <a:latin typeface="Calibri"/>
                <a:cs typeface="Georgia"/>
              </a:rPr>
              <a:t>Out-of-box Python package that </a:t>
            </a:r>
            <a:r>
              <a:rPr sz="2800">
                <a:latin typeface="Calibri"/>
                <a:cs typeface="Georgia"/>
              </a:rPr>
              <a:t>can</a:t>
            </a:r>
            <a:r>
              <a:rPr lang="en-US" sz="2800">
                <a:latin typeface="Calibri"/>
                <a:cs typeface="Georgia"/>
              </a:rPr>
              <a:t> </a:t>
            </a:r>
            <a:r>
              <a:rPr sz="2800" spc="-66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be</a:t>
            </a:r>
            <a:r>
              <a:rPr sz="2800" spc="-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easily installed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by </a:t>
            </a:r>
            <a:r>
              <a:rPr sz="2800">
                <a:latin typeface="Calibri"/>
                <a:cs typeface="Georgia"/>
              </a:rPr>
              <a:t>pip</a:t>
            </a:r>
          </a:p>
          <a:p>
            <a:pPr marL="698500" marR="5080" lvl="1" indent="-228600">
              <a:lnSpc>
                <a:spcPts val="2620"/>
              </a:lnSpc>
              <a:spcBef>
                <a:spcPts val="50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>
                <a:latin typeface="Calibri"/>
                <a:cs typeface="Georgia"/>
              </a:rPr>
              <a:t>Source code:</a:t>
            </a:r>
            <a:r>
              <a:rPr lang="en-US" sz="2400" spc="-5">
                <a:latin typeface="Calibri"/>
                <a:cs typeface="Georgia"/>
              </a:rPr>
              <a:t> </a:t>
            </a:r>
            <a:r>
              <a:rPr sz="2400">
                <a:solidFill>
                  <a:srgbClr val="9454C3"/>
                </a:solidFill>
                <a:latin typeface="Calibri"/>
                <a:cs typeface="Georgia"/>
              </a:rPr>
              <a:t> </a:t>
            </a:r>
            <a:r>
              <a:rPr sz="2400" u="heavy" spc="-5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latin typeface="Calibri"/>
                <a:cs typeface="Georgia"/>
              </a:rPr>
              <a:t>https://github.com/HennyJie/BrainGB</a:t>
            </a:r>
            <a:endParaRPr sz="2400">
              <a:latin typeface="Calibri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1231" y="466397"/>
            <a:ext cx="3394389" cy="62142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77809" y="6446470"/>
            <a:ext cx="19812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>
                <a:solidFill>
                  <a:srgbClr val="898989"/>
                </a:solidFill>
                <a:latin typeface="Georgia"/>
                <a:cs typeface="Georgia"/>
              </a:rPr>
              <a:t>26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8BADC-8280-90DB-7E01-C4C34F294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403" y="6529786"/>
            <a:ext cx="3859795" cy="304801"/>
          </a:xfrm>
        </p:spPr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E01C9-EC1E-5B54-CFCE-AF7AE7B9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29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87884"/>
            <a:ext cx="31216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5">
                <a:latin typeface="Calibri"/>
                <a:cs typeface="Calibri"/>
              </a:rPr>
              <a:t>Outline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38134" y="6446470"/>
            <a:ext cx="16192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Georgia"/>
                <a:cs typeface="Georgia"/>
              </a:rPr>
              <a:t>3</a:t>
            </a:fld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3800" y="2286000"/>
            <a:ext cx="7248525" cy="3512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latin typeface="Calibri"/>
                <a:cs typeface="Georgia"/>
              </a:rPr>
              <a:t>Preliminaries</a:t>
            </a:r>
            <a:endParaRPr lang="en-US"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latin typeface="Calibri"/>
                <a:cs typeface="Georgia"/>
              </a:rPr>
              <a:t>Brain</a:t>
            </a:r>
            <a:r>
              <a:rPr sz="2800" spc="-1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Network Dataset Construction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73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latin typeface="Calibri"/>
                <a:cs typeface="Georgia"/>
              </a:rPr>
              <a:t>GNN Baselines </a:t>
            </a:r>
            <a:r>
              <a:rPr sz="2800">
                <a:latin typeface="Calibri"/>
                <a:cs typeface="Georgia"/>
              </a:rPr>
              <a:t>for </a:t>
            </a:r>
            <a:r>
              <a:rPr sz="2800" spc="-5">
                <a:latin typeface="Calibri"/>
                <a:cs typeface="Georgia"/>
              </a:rPr>
              <a:t>Brain</a:t>
            </a:r>
            <a:r>
              <a:rPr sz="2800" spc="-1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Network Analysis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latin typeface="Calibri"/>
                <a:cs typeface="Georgia"/>
              </a:rPr>
              <a:t>Experiments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>
                <a:latin typeface="Calibri"/>
                <a:cs typeface="Georgia"/>
              </a:rPr>
              <a:t>Discussion</a:t>
            </a:r>
            <a:r>
              <a:rPr sz="2800" spc="-2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and</a:t>
            </a:r>
            <a:r>
              <a:rPr sz="2800" spc="-2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Extensions</a:t>
            </a:r>
            <a:endParaRPr sz="2800">
              <a:latin typeface="Calibri"/>
              <a:cs typeface="Georgia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173B8D-1C8B-7A60-F0CB-118419D3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A8B0B-1E2E-0965-A729-1E7FE2FC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10" descr="Smiling Face with No Fill">
            <a:extLst>
              <a:ext uri="{FF2B5EF4-FFF2-40B4-BE49-F238E27FC236}">
                <a16:creationId xmlns:a16="http://schemas.microsoft.com/office/drawing/2014/main" id="{F1BF1F9F-D44D-4E5F-76A3-21A0EC128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1083" y="640080"/>
            <a:ext cx="5588101" cy="5588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BBA87-6566-755D-A1DD-95502DA92FB3}"/>
              </a:ext>
            </a:extLst>
          </p:cNvPr>
          <p:cNvSpPr txBox="1"/>
          <p:nvPr/>
        </p:nvSpPr>
        <p:spPr>
          <a:xfrm>
            <a:off x="7467600" y="3124200"/>
            <a:ext cx="3544034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4400" b="1">
                <a:latin typeface="Calibri"/>
                <a:cs typeface="Calibri"/>
              </a:rPr>
              <a:t>Thank You!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b="1">
                <a:latin typeface="Calibri"/>
                <a:cs typeface="Calibri"/>
              </a:rPr>
              <a:t>Questions?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DE7BF03-D2C3-CA80-8E23-AA248FD4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1800251-36A0-FAEE-703F-851A07A2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30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842" y="734946"/>
            <a:ext cx="2283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>
                <a:latin typeface="Calibri"/>
                <a:cs typeface="Calibri"/>
              </a:rPr>
              <a:t>Outline</a:t>
            </a:r>
            <a:endParaRPr lang="en-US" b="1" spc="-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38134" y="6446470"/>
            <a:ext cx="16192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Georgia"/>
                <a:cs typeface="Georgia"/>
              </a:rPr>
              <a:t>4</a:t>
            </a:fld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2362200"/>
            <a:ext cx="7248525" cy="3512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latin typeface="Calibri"/>
                <a:cs typeface="Georgia"/>
              </a:rPr>
              <a:t>Preliminaries</a:t>
            </a:r>
            <a:endParaRPr lang="en-US"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Brain</a:t>
            </a:r>
            <a:r>
              <a:rPr sz="2800" spc="-10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Network Dataset Construction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73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GNN Baselines </a:t>
            </a:r>
            <a:r>
              <a:rPr sz="2800">
                <a:solidFill>
                  <a:srgbClr val="7F7F7F"/>
                </a:solidFill>
                <a:latin typeface="Calibri"/>
                <a:cs typeface="Georgia"/>
              </a:rPr>
              <a:t>for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Brain</a:t>
            </a:r>
            <a:r>
              <a:rPr sz="2800" spc="-15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Network Analysis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Experiments</a:t>
            </a:r>
            <a:endParaRPr sz="2800">
              <a:latin typeface="Calibri"/>
              <a:cs typeface="Georgia"/>
            </a:endParaRPr>
          </a:p>
          <a:p>
            <a:pPr marL="527050" indent="-51435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>
                <a:solidFill>
                  <a:srgbClr val="7F7F7F"/>
                </a:solidFill>
                <a:latin typeface="Calibri"/>
                <a:cs typeface="Georgia"/>
              </a:rPr>
              <a:t>Discussion</a:t>
            </a:r>
            <a:r>
              <a:rPr sz="2800" spc="-25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and</a:t>
            </a:r>
            <a:r>
              <a:rPr sz="2800" spc="-20">
                <a:solidFill>
                  <a:srgbClr val="7F7F7F"/>
                </a:solidFill>
                <a:latin typeface="Calibri"/>
                <a:cs typeface="Georgia"/>
              </a:rPr>
              <a:t> </a:t>
            </a:r>
            <a:r>
              <a:rPr sz="2800" spc="-5">
                <a:solidFill>
                  <a:srgbClr val="7F7F7F"/>
                </a:solidFill>
                <a:latin typeface="Calibri"/>
                <a:cs typeface="Georgia"/>
              </a:rPr>
              <a:t>Extensions</a:t>
            </a:r>
            <a:endParaRPr sz="2800">
              <a:latin typeface="Calibri"/>
              <a:cs typeface="Georgia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65526-4941-10A8-5C65-441C1001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C8FE-ED8D-D5A0-BA48-7AFD442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457200"/>
            <a:ext cx="914528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>
                <a:solidFill>
                  <a:schemeClr val="tx1"/>
                </a:solidFill>
                <a:latin typeface="Calibri"/>
                <a:cs typeface="Calibri"/>
              </a:rPr>
              <a:t>Brain</a:t>
            </a:r>
            <a:r>
              <a:rPr sz="4800" b="1" spc="-45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4800" b="1" spc="-5">
                <a:solidFill>
                  <a:schemeClr val="tx1"/>
                </a:solidFill>
                <a:latin typeface="Calibri"/>
                <a:cs typeface="Calibri"/>
              </a:rPr>
              <a:t>Networks</a:t>
            </a:r>
            <a:endParaRPr lang="en-US" sz="4800" b="1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9524" y="6375908"/>
            <a:ext cx="1368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>
                <a:solidFill>
                  <a:srgbClr val="FFFFFF"/>
                </a:solidFill>
                <a:latin typeface="Georgia"/>
                <a:cs typeface="Georgia"/>
              </a:rPr>
              <a:t>September</a:t>
            </a:r>
            <a:r>
              <a:rPr sz="1200" spc="-4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>
                <a:solidFill>
                  <a:srgbClr val="FFFFFF"/>
                </a:solidFill>
                <a:latin typeface="Georgia"/>
                <a:cs typeface="Georgia"/>
              </a:rPr>
              <a:t>14,</a:t>
            </a:r>
            <a:r>
              <a:rPr sz="1200" spc="-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>
                <a:solidFill>
                  <a:srgbClr val="FFFFFF"/>
                </a:solidFill>
                <a:latin typeface="Georgia"/>
                <a:cs typeface="Georgia"/>
              </a:rPr>
              <a:t>2022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21720" y="637895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rgbClr val="FFFFFF"/>
                </a:solidFill>
                <a:latin typeface="Georgia"/>
                <a:cs typeface="Georgia"/>
              </a:rPr>
              <a:t>4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2191" y="6433820"/>
            <a:ext cx="5438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>
                <a:solidFill>
                  <a:srgbClr val="FFFFFF"/>
                </a:solidFill>
                <a:latin typeface="Georgia"/>
                <a:cs typeface="Georgia"/>
              </a:rPr>
              <a:t>BrainGB:</a:t>
            </a:r>
            <a:r>
              <a:rPr sz="1200">
                <a:solidFill>
                  <a:srgbClr val="FFFFFF"/>
                </a:solidFill>
                <a:latin typeface="Georgia"/>
                <a:cs typeface="Georgia"/>
              </a:rPr>
              <a:t> A</a:t>
            </a:r>
            <a:r>
              <a:rPr sz="1200" spc="-5">
                <a:solidFill>
                  <a:srgbClr val="FFFFFF"/>
                </a:solidFill>
                <a:latin typeface="Georgia"/>
                <a:cs typeface="Georgia"/>
              </a:rPr>
              <a:t> Benchmark</a:t>
            </a:r>
            <a:r>
              <a:rPr sz="12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>
                <a:solidFill>
                  <a:srgbClr val="FFFFFF"/>
                </a:solidFill>
                <a:latin typeface="Georgia"/>
                <a:cs typeface="Georgia"/>
              </a:rPr>
              <a:t>for Brain</a:t>
            </a:r>
            <a:r>
              <a:rPr sz="1200" spc="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>
                <a:solidFill>
                  <a:srgbClr val="FFFFFF"/>
                </a:solidFill>
                <a:latin typeface="Georgia"/>
                <a:cs typeface="Georgia"/>
              </a:rPr>
              <a:t>Network </a:t>
            </a:r>
            <a:r>
              <a:rPr sz="1200" spc="-10">
                <a:solidFill>
                  <a:srgbClr val="FFFFFF"/>
                </a:solidFill>
                <a:latin typeface="Georgia"/>
                <a:cs typeface="Georgia"/>
              </a:rPr>
              <a:t>Analysis</a:t>
            </a:r>
            <a:r>
              <a:rPr sz="12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12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>
                <a:solidFill>
                  <a:srgbClr val="FFFFFF"/>
                </a:solidFill>
                <a:latin typeface="Georgia"/>
                <a:cs typeface="Georgia"/>
              </a:rPr>
              <a:t>Graph</a:t>
            </a:r>
            <a:r>
              <a:rPr sz="120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>
                <a:solidFill>
                  <a:srgbClr val="FFFFFF"/>
                </a:solidFill>
                <a:latin typeface="Georgia"/>
                <a:cs typeface="Georgia"/>
              </a:rPr>
              <a:t>Neural Networks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E4B3425-9DE3-B107-AD23-CE474F77D9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630688"/>
              </p:ext>
            </p:extLst>
          </p:nvPr>
        </p:nvGraphicFramePr>
        <p:xfrm>
          <a:off x="762000" y="2325414"/>
          <a:ext cx="101346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2954BE6-2748-51D0-80B9-9958769C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D959777-35AC-A564-2DD2-CA1FDCEB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949" y="-1692632"/>
            <a:ext cx="8799870" cy="3281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/>
            <a:r>
              <a:rPr lang="en-US" sz="4000" b="1" i="0" kern="1200" spc="-5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Brain</a:t>
            </a:r>
            <a:r>
              <a:rPr lang="en-US" sz="4000" b="1" i="0" kern="1200" spc="-35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kern="1200" spc="-5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</a:t>
            </a:r>
            <a:r>
              <a:rPr lang="en-US" sz="4000" b="1" i="0" kern="1200" spc="-35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kern="1200" spc="-5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  <a:endParaRPr lang="en-US" sz="4000" b="1" i="0" kern="1200" spc="-5">
              <a:solidFill>
                <a:srgbClr val="EBEBEB"/>
              </a:solidFill>
              <a:latin typeface="+mj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81D60167-4931-47E6-BA6A-407CBD079E4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7" name="Graphic 16" descr="Brain">
            <a:extLst>
              <a:ext uri="{FF2B5EF4-FFF2-40B4-BE49-F238E27FC236}">
                <a16:creationId xmlns:a16="http://schemas.microsoft.com/office/drawing/2014/main" id="{DB59142A-209A-2FC0-E541-E2187343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30" y="687810"/>
            <a:ext cx="1706337" cy="170633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B60446-FB54-5671-F49A-2607BED95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318" y="1796326"/>
            <a:ext cx="8382000" cy="3974163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C21C2C4-D3C6-57AC-2141-469890DF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28B4E-5FD0-E007-79F4-41F4FFA7B3A5}"/>
              </a:ext>
            </a:extLst>
          </p:cNvPr>
          <p:cNvSpPr txBox="1"/>
          <p:nvPr/>
        </p:nvSpPr>
        <p:spPr>
          <a:xfrm>
            <a:off x="5787259" y="3691759"/>
            <a:ext cx="121525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/>
                <a:ea typeface="Cambria Math"/>
                <a:cs typeface="Calibri"/>
              </a:rPr>
              <a:t>--&gt; ROI* |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B2F40-61A1-AB96-69B1-A9749AA3621A}"/>
              </a:ext>
            </a:extLst>
          </p:cNvPr>
          <p:cNvSpPr txBox="1"/>
          <p:nvPr/>
        </p:nvSpPr>
        <p:spPr>
          <a:xfrm>
            <a:off x="6746327" y="3658913"/>
            <a:ext cx="763970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E</a:t>
            </a:r>
            <a:r>
              <a:rPr lang="en-US" baseline="-250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 Difference across subjects (edges)</a:t>
            </a:r>
            <a:r>
              <a:rPr lang="en-US" baseline="-250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br>
              <a:rPr lang="en-US" sz="1200" baseline="-25000">
                <a:latin typeface="Calibri"/>
                <a:cs typeface="Calibri"/>
              </a:rPr>
            </a:br>
            <a:endParaRPr lang="en-US" sz="1200" baseline="-250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C88BA-3633-79ED-47F0-62E6D4A4BFF2}"/>
              </a:ext>
            </a:extLst>
          </p:cNvPr>
          <p:cNvSpPr txBox="1"/>
          <p:nvPr/>
        </p:nvSpPr>
        <p:spPr>
          <a:xfrm>
            <a:off x="2358257" y="5432533"/>
            <a:ext cx="2962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*ROI : Region of Interest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87884"/>
            <a:ext cx="67030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>
                <a:latin typeface="Calibri"/>
                <a:cs typeface="Calibri"/>
              </a:rPr>
              <a:t>Graph</a:t>
            </a:r>
            <a:r>
              <a:rPr b="1" spc="-45">
                <a:latin typeface="Calibri"/>
                <a:cs typeface="Calibri"/>
              </a:rPr>
              <a:t> </a:t>
            </a:r>
            <a:r>
              <a:rPr b="1" spc="-5">
                <a:latin typeface="Calibri"/>
                <a:cs typeface="Calibri"/>
              </a:rPr>
              <a:t>Neural</a:t>
            </a:r>
            <a:r>
              <a:rPr b="1" spc="-45">
                <a:latin typeface="Calibri"/>
                <a:cs typeface="Calibri"/>
              </a:rPr>
              <a:t> </a:t>
            </a:r>
            <a:r>
              <a:rPr b="1">
                <a:latin typeface="Calibri"/>
                <a:cs typeface="Calibri"/>
              </a:rPr>
              <a:t>Networks</a:t>
            </a:r>
            <a:r>
              <a:rPr lang="en-US" b="1">
                <a:latin typeface="Calibri"/>
                <a:cs typeface="Calibri"/>
              </a:rPr>
              <a:t> (GNN)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fld id="{81D60167-4931-47E6-BA6A-407CBD079E47}" type="slidenum">
              <a:rPr dirty="0"/>
              <a:t>7</a:t>
            </a:fld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5241" y="4556123"/>
            <a:ext cx="10172700" cy="1867819"/>
          </a:xfrm>
          <a:prstGeom prst="rect">
            <a:avLst/>
          </a:prstGeom>
        </p:spPr>
        <p:txBody>
          <a:bodyPr vert="horz" wrap="square" lIns="0" tIns="94615" rIns="0" bIns="0" rtlCol="0" anchor="t">
            <a:spAutoFit/>
          </a:bodyPr>
          <a:lstStyle/>
          <a:p>
            <a:pPr marL="241300" indent="-228600"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>
                <a:latin typeface="Calibri"/>
                <a:cs typeface="Georgia"/>
              </a:rPr>
              <a:t>Goal:</a:t>
            </a:r>
            <a:r>
              <a:rPr sz="2800">
                <a:latin typeface="Calibri"/>
                <a:cs typeface="Georgia"/>
              </a:rPr>
              <a:t> </a:t>
            </a:r>
            <a:r>
              <a:rPr lang="en-US" sz="2800">
                <a:latin typeface="Calibri"/>
                <a:cs typeface="Georgia"/>
              </a:rPr>
              <a:t>GNN are </a:t>
            </a:r>
            <a:r>
              <a:rPr lang="en-US" sz="2800" spc="-5">
                <a:latin typeface="Calibri"/>
                <a:cs typeface="Georgia"/>
              </a:rPr>
              <a:t>efficient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feature learning</a:t>
            </a:r>
            <a:r>
              <a:rPr sz="2800">
                <a:latin typeface="Calibri"/>
                <a:cs typeface="Georgia"/>
              </a:rPr>
              <a:t> for</a:t>
            </a:r>
            <a:r>
              <a:rPr sz="2800" spc="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machine learning</a:t>
            </a:r>
            <a:r>
              <a:rPr sz="2800">
                <a:latin typeface="Calibri"/>
                <a:cs typeface="Georgia"/>
              </a:rPr>
              <a:t> on </a:t>
            </a:r>
            <a:r>
              <a:rPr sz="2800" spc="-5">
                <a:latin typeface="Calibri"/>
                <a:cs typeface="Georgia"/>
              </a:rPr>
              <a:t>graphs</a:t>
            </a:r>
            <a:endParaRPr lang="en-US" sz="2800">
              <a:latin typeface="Calibri"/>
              <a:cs typeface="Georgia"/>
            </a:endParaRPr>
          </a:p>
          <a:p>
            <a:pPr marL="241300" marR="5080" indent="-228600">
              <a:lnSpc>
                <a:spcPts val="300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>
                <a:latin typeface="Calibri"/>
                <a:cs typeface="Georgia"/>
              </a:rPr>
              <a:t>Low-dimensional</a:t>
            </a:r>
            <a:r>
              <a:rPr sz="2800" spc="5">
                <a:latin typeface="Calibri"/>
                <a:cs typeface="Georgia"/>
              </a:rPr>
              <a:t> </a:t>
            </a:r>
            <a:r>
              <a:rPr sz="2800">
                <a:latin typeface="Calibri"/>
                <a:cs typeface="Georgia"/>
              </a:rPr>
              <a:t>node</a:t>
            </a:r>
            <a:r>
              <a:rPr sz="2800" spc="-5">
                <a:latin typeface="Calibri"/>
                <a:cs typeface="Georgia"/>
              </a:rPr>
              <a:t> embeddings</a:t>
            </a:r>
            <a:r>
              <a:rPr sz="2800" spc="5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encode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both structural</a:t>
            </a:r>
            <a:r>
              <a:rPr sz="280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and</a:t>
            </a:r>
            <a:r>
              <a:rPr lang="en-US" sz="2800" spc="-5">
                <a:latin typeface="Calibri"/>
                <a:cs typeface="Georgia"/>
              </a:rPr>
              <a:t> </a:t>
            </a:r>
            <a:r>
              <a:rPr sz="2800" spc="-660">
                <a:latin typeface="Calibri"/>
                <a:cs typeface="Georgia"/>
              </a:rPr>
              <a:t> </a:t>
            </a:r>
            <a:r>
              <a:rPr sz="2800" spc="-5">
                <a:latin typeface="Calibri"/>
                <a:cs typeface="Georgia"/>
              </a:rPr>
              <a:t>attributive information</a:t>
            </a:r>
            <a:endParaRPr sz="2800">
              <a:latin typeface="Calibri"/>
              <a:cs typeface="Georgia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D7586EE5-6DAE-737A-C09A-FDEA8C18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  <p:pic>
        <p:nvPicPr>
          <p:cNvPr id="34" name="Picture 34" descr="Diagram, text&#10;&#10;Description automatically generated">
            <a:extLst>
              <a:ext uri="{FF2B5EF4-FFF2-40B4-BE49-F238E27FC236}">
                <a16:creationId xmlns:a16="http://schemas.microsoft.com/office/drawing/2014/main" id="{34245766-9527-44E7-B35D-ACD168924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4"/>
          <a:stretch/>
        </p:blipFill>
        <p:spPr>
          <a:xfrm>
            <a:off x="3357393" y="1484291"/>
            <a:ext cx="8249914" cy="2512524"/>
          </a:xfrm>
          <a:prstGeom prst="rect">
            <a:avLst/>
          </a:prstGeom>
        </p:spPr>
      </p:pic>
      <p:pic>
        <p:nvPicPr>
          <p:cNvPr id="60" name="Picture 60">
            <a:extLst>
              <a:ext uri="{FF2B5EF4-FFF2-40B4-BE49-F238E27FC236}">
                <a16:creationId xmlns:a16="http://schemas.microsoft.com/office/drawing/2014/main" id="{8126F16A-73F6-0156-9E20-FBD216C7E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90" y="3914279"/>
            <a:ext cx="2743200" cy="512570"/>
          </a:xfrm>
          <a:prstGeom prst="rect">
            <a:avLst/>
          </a:prstGeom>
        </p:spPr>
      </p:pic>
      <p:pic>
        <p:nvPicPr>
          <p:cNvPr id="61" name="Picture 61" descr="Chart, line chart&#10;&#10;Description automatically generated">
            <a:extLst>
              <a:ext uri="{FF2B5EF4-FFF2-40B4-BE49-F238E27FC236}">
                <a16:creationId xmlns:a16="http://schemas.microsoft.com/office/drawing/2014/main" id="{D1A7739B-A073-6789-8EA5-837F08D96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71" r="4556" b="272"/>
          <a:stretch/>
        </p:blipFill>
        <p:spPr>
          <a:xfrm>
            <a:off x="595917" y="1483431"/>
            <a:ext cx="2633884" cy="24067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0700D01-A294-BB7D-0723-256339924133}"/>
              </a:ext>
            </a:extLst>
          </p:cNvPr>
          <p:cNvSpPr txBox="1"/>
          <p:nvPr/>
        </p:nvSpPr>
        <p:spPr>
          <a:xfrm>
            <a:off x="595917" y="2522084"/>
            <a:ext cx="2496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Calibri"/>
                <a:cs typeface="Calibri"/>
              </a:rPr>
              <a:t>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DC79CF-41B0-B4D7-9E45-C0BC4600BCB6}"/>
              </a:ext>
            </a:extLst>
          </p:cNvPr>
          <p:cNvSpPr txBox="1"/>
          <p:nvPr/>
        </p:nvSpPr>
        <p:spPr>
          <a:xfrm>
            <a:off x="1371055" y="1444773"/>
            <a:ext cx="2496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Calibri"/>
                <a:cs typeface="Calibri"/>
              </a:rPr>
              <a:t>v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200" b="1">
                <a:solidFill>
                  <a:srgbClr val="EBEBEB"/>
                </a:solidFill>
                <a:latin typeface="Calibri"/>
                <a:cs typeface="Calibri"/>
              </a:rPr>
              <a:t>The</a:t>
            </a:r>
            <a:r>
              <a:rPr lang="en-US" sz="3200" b="1" spc="-3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lang="en-US" sz="3200" b="1" spc="-5">
                <a:solidFill>
                  <a:srgbClr val="EBEBEB"/>
                </a:solidFill>
                <a:latin typeface="Calibri"/>
                <a:cs typeface="Calibri"/>
              </a:rPr>
              <a:t>Uniqueness</a:t>
            </a:r>
            <a:r>
              <a:rPr lang="en-US" sz="3200" b="1" spc="-2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lang="en-US" sz="3200" b="1">
                <a:solidFill>
                  <a:srgbClr val="EBEBEB"/>
                </a:solidFill>
                <a:latin typeface="Calibri"/>
                <a:cs typeface="Calibri"/>
              </a:rPr>
              <a:t>of</a:t>
            </a:r>
            <a:r>
              <a:rPr lang="en-US" sz="3200" b="1" spc="-25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lang="en-US" sz="3200" b="1" spc="-5">
                <a:solidFill>
                  <a:srgbClr val="EBEBEB"/>
                </a:solidFill>
                <a:latin typeface="Calibri"/>
                <a:cs typeface="Calibri"/>
              </a:rPr>
              <a:t>Brain</a:t>
            </a:r>
            <a:r>
              <a:rPr lang="en-US" sz="3200" b="1" spc="-25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lang="en-US" sz="3200" b="1">
                <a:solidFill>
                  <a:srgbClr val="EBEBEB"/>
                </a:solidFill>
                <a:latin typeface="Calibri"/>
                <a:cs typeface="Calibri"/>
              </a:rPr>
              <a:t>Networks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 spc="-5"/>
              <a:t>November 21 2022</a:t>
            </a:r>
            <a:endParaRPr lang="en-US" sz="500"/>
          </a:p>
        </p:txBody>
      </p:sp>
      <p:sp>
        <p:nvSpPr>
          <p:cNvPr id="3" name="object 3"/>
          <p:cNvSpPr txBox="1"/>
          <p:nvPr/>
        </p:nvSpPr>
        <p:spPr>
          <a:xfrm>
            <a:off x="5290077" y="437513"/>
            <a:ext cx="5502614" cy="5954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241300" algn="l"/>
              </a:tabLst>
            </a:pP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Lack</a:t>
            </a:r>
            <a:r>
              <a:rPr lang="en-US" sz="2000" spc="-1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of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initial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node</a:t>
            </a:r>
            <a:r>
              <a:rPr lang="en-US" sz="2000" spc="-1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(ROI) features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2413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241300" algn="l"/>
              </a:tabLst>
            </a:pP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Real-valued functional connection</a:t>
            </a:r>
            <a:r>
              <a:rPr lang="en-US" sz="2000" spc="-1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weights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can</a:t>
            </a:r>
            <a:r>
              <a:rPr lang="en-US" sz="2000" spc="-1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be</a:t>
            </a:r>
            <a:r>
              <a:rPr lang="en-US" sz="2000" spc="-1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both</a:t>
            </a:r>
            <a:r>
              <a:rPr lang="en-US" sz="2000" spc="-1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+</a:t>
            </a:r>
            <a:r>
              <a:rPr lang="en-US" sz="2000" spc="-1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or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–</a:t>
            </a:r>
          </a:p>
          <a:p>
            <a:pPr marL="2413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241300" algn="l"/>
              </a:tabLst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ROI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identities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and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the orders of these regions</a:t>
            </a:r>
            <a:r>
              <a:rPr lang="en-US" sz="2000" spc="1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across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individual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graphs are fixed. </a:t>
            </a:r>
          </a:p>
          <a:p>
            <a:pPr marL="12700" marR="57277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The 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design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of 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GNN models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for 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brain network should </a:t>
            </a:r>
            <a:r>
              <a:rPr lang="en-US" sz="2000" spc="-1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be </a:t>
            </a:r>
            <a:r>
              <a:rPr lang="en-US" sz="2000" spc="-66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customized to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fit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its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spc="-5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unique nature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10792691" y="5948286"/>
            <a:ext cx="565244" cy="748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81D60167-4931-47E6-BA6A-407CBD079E47}" type="slidenum">
              <a:rPr lang="en-US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b="1" spc="-5">
                <a:solidFill>
                  <a:srgbClr val="EBEBEB"/>
                </a:solidFill>
                <a:latin typeface="Calibri"/>
                <a:cs typeface="Calibri"/>
              </a:rPr>
              <a:t>Challenges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81D60167-4931-47E6-BA6A-407CBD079E47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569A0086-0F96-FFCF-2449-47194CFE0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28976"/>
              </p:ext>
            </p:extLst>
          </p:nvPr>
        </p:nvGraphicFramePr>
        <p:xfrm>
          <a:off x="5072660" y="111910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480D7D2-6D6F-A528-5AEB-7FBF0B5C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15"/>
              </a:lnSpc>
            </a:pPr>
            <a:r>
              <a:rPr lang="en-IN" spc="-5"/>
              <a:t>November 21 2022</a:t>
            </a:r>
            <a:endParaRPr lang="en-IN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{A4733B08-DFA8-784D-8D9D-192C6F8458DC}tf10001076</Template>
  <Application>Microsoft Office PowerPoint</Application>
  <PresentationFormat>Widescreen</PresentationFormat>
  <Slides>30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Ion Boardroom</vt:lpstr>
      <vt:lpstr>BrainGB: A Benchmark for Brain Network  Analysis with Graph Neural Networks</vt:lpstr>
      <vt:lpstr>Why BrainGB? </vt:lpstr>
      <vt:lpstr>Outline</vt:lpstr>
      <vt:lpstr>Outline</vt:lpstr>
      <vt:lpstr>Brain Networks</vt:lpstr>
      <vt:lpstr>Brain Network Analysis</vt:lpstr>
      <vt:lpstr>Graph Neural Networks (GNN)</vt:lpstr>
      <vt:lpstr>The Uniqueness of Brain Networks</vt:lpstr>
      <vt:lpstr>Challenges</vt:lpstr>
      <vt:lpstr>Overview</vt:lpstr>
      <vt:lpstr>Outline</vt:lpstr>
      <vt:lpstr>Neuroimaging Acquisition</vt:lpstr>
      <vt:lpstr>Challenges in Dataset Construction</vt:lpstr>
      <vt:lpstr>Functional Brain Network Construction</vt:lpstr>
      <vt:lpstr>Structural Brain Network Construction</vt:lpstr>
      <vt:lpstr>Outline</vt:lpstr>
      <vt:lpstr>GNN Baselines for Brain Network Analysis</vt:lpstr>
      <vt:lpstr>M1: Node Feature Construction</vt:lpstr>
      <vt:lpstr>M2: Message Passing Mechanisms</vt:lpstr>
      <vt:lpstr>M3: Attention-enhanced Message Passing</vt:lpstr>
      <vt:lpstr>M4: Pooling Strategies</vt:lpstr>
      <vt:lpstr>Outline</vt:lpstr>
      <vt:lpstr>Datasets</vt:lpstr>
      <vt:lpstr>PowerPoint Presentation</vt:lpstr>
      <vt:lpstr>Outline</vt:lpstr>
      <vt:lpstr>Contributions of this work</vt:lpstr>
      <vt:lpstr>Limitations</vt:lpstr>
      <vt:lpstr>Future Directions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BrainGB: A Benchmark for Brain Network  Analysis with Graph Neural Networks</dc:title>
  <cp:revision>3</cp:revision>
  <dcterms:created xsi:type="dcterms:W3CDTF">2022-11-16T02:27:48Z</dcterms:created>
  <dcterms:modified xsi:type="dcterms:W3CDTF">2022-11-21T04:40:47Z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2022-09-15T00:00:00Z</vt:filetime>
  </property>
  <property fmtid="{D5CDD505-2E9C-101B-9397-08002B2CF9AE}" pid="3" name="LastSaved">
    <vt:filetime>2022-11-16T00:00:00Z</vt:filetime>
  </property>
</Properties>
</file>